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1"/>
  </p:sldMasterIdLst>
  <p:notesMasterIdLst>
    <p:notesMasterId r:id="rId24"/>
  </p:notesMasterIdLst>
  <p:sldIdLst>
    <p:sldId id="376" r:id="rId2"/>
    <p:sldId id="314" r:id="rId3"/>
    <p:sldId id="365" r:id="rId4"/>
    <p:sldId id="321" r:id="rId5"/>
    <p:sldId id="322" r:id="rId6"/>
    <p:sldId id="369" r:id="rId7"/>
    <p:sldId id="374" r:id="rId8"/>
    <p:sldId id="375" r:id="rId9"/>
    <p:sldId id="362" r:id="rId10"/>
    <p:sldId id="367" r:id="rId11"/>
    <p:sldId id="378" r:id="rId12"/>
    <p:sldId id="366" r:id="rId13"/>
    <p:sldId id="379" r:id="rId14"/>
    <p:sldId id="377" r:id="rId15"/>
    <p:sldId id="368" r:id="rId16"/>
    <p:sldId id="329" r:id="rId17"/>
    <p:sldId id="370" r:id="rId18"/>
    <p:sldId id="371" r:id="rId19"/>
    <p:sldId id="372" r:id="rId20"/>
    <p:sldId id="338" r:id="rId21"/>
    <p:sldId id="373" r:id="rId22"/>
    <p:sldId id="361" r:id="rId2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74" autoAdjust="0"/>
  </p:normalViewPr>
  <p:slideViewPr>
    <p:cSldViewPr>
      <p:cViewPr>
        <p:scale>
          <a:sx n="87" d="100"/>
          <a:sy n="87" d="100"/>
        </p:scale>
        <p:origin x="-354" y="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D101B-592A-419B-B7DF-20CABBE233AF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70FD4A2-D290-4694-87AD-048D44C9436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Количество школ – 22 ,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 в них детей 6697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29828C2B-AF2F-4E7A-95A1-6D09EDED1A6C}" type="parTrans" cxnId="{8EAD9A49-2A46-4C09-8D5C-68851214F7F6}">
      <dgm:prSet/>
      <dgm:spPr/>
      <dgm:t>
        <a:bodyPr/>
        <a:lstStyle/>
        <a:p>
          <a:endParaRPr lang="ru-RU"/>
        </a:p>
      </dgm:t>
    </dgm:pt>
    <dgm:pt modelId="{1CA9FFA2-DC7B-47E1-8135-63C5F7850476}" type="sibTrans" cxnId="{8EAD9A49-2A46-4C09-8D5C-68851214F7F6}">
      <dgm:prSet/>
      <dgm:spPr/>
      <dgm:t>
        <a:bodyPr/>
        <a:lstStyle/>
        <a:p>
          <a:r>
            <a:rPr lang="ru-RU" dirty="0" smtClean="0"/>
            <a:t>3 УДО, в них детей 6525</a:t>
          </a:r>
          <a:endParaRPr lang="ru-RU" dirty="0"/>
        </a:p>
      </dgm:t>
    </dgm:pt>
    <dgm:pt modelId="{89A3EA18-43C1-41A9-B6A8-E6B404C83191}">
      <dgm:prSet phldrT="[Текст]" phldr="1"/>
      <dgm:spPr/>
      <dgm:t>
        <a:bodyPr/>
        <a:lstStyle/>
        <a:p>
          <a:endParaRPr lang="ru-RU" dirty="0"/>
        </a:p>
      </dgm:t>
    </dgm:pt>
    <dgm:pt modelId="{65AB254B-5E51-4BB9-94F6-D8844A990A76}" type="parTrans" cxnId="{A0D1368E-7290-4D4D-B581-EBD30CF8D088}">
      <dgm:prSet/>
      <dgm:spPr/>
      <dgm:t>
        <a:bodyPr/>
        <a:lstStyle/>
        <a:p>
          <a:endParaRPr lang="ru-RU"/>
        </a:p>
      </dgm:t>
    </dgm:pt>
    <dgm:pt modelId="{213162F3-86FD-4C4B-A24B-A7736E547B68}" type="sibTrans" cxnId="{A0D1368E-7290-4D4D-B581-EBD30CF8D088}">
      <dgm:prSet/>
      <dgm:spPr/>
      <dgm:t>
        <a:bodyPr/>
        <a:lstStyle/>
        <a:p>
          <a:endParaRPr lang="ru-RU"/>
        </a:p>
      </dgm:t>
    </dgm:pt>
    <dgm:pt modelId="{4EAFF44E-369E-4223-823A-B1BE14D14348}">
      <dgm:prSet phldrT="[Текст]" custT="1"/>
      <dgm:spPr/>
      <dgm:t>
        <a:bodyPr/>
        <a:lstStyle/>
        <a:p>
          <a:r>
            <a:rPr lang="ru-RU" sz="1400" dirty="0" smtClean="0"/>
            <a:t>Количество школ для детей с ОВЗ – 2, в </a:t>
          </a:r>
          <a:r>
            <a:rPr lang="ru-RU" sz="1400" smtClean="0"/>
            <a:t>них детей - 164</a:t>
          </a:r>
          <a:endParaRPr lang="ru-RU" dirty="0"/>
        </a:p>
      </dgm:t>
    </dgm:pt>
    <dgm:pt modelId="{B0A0C1B8-D462-4366-8F2E-77C78FBFC210}" type="parTrans" cxnId="{1CCDB210-4EE6-46E5-B206-83D04C5A13BF}">
      <dgm:prSet/>
      <dgm:spPr/>
      <dgm:t>
        <a:bodyPr/>
        <a:lstStyle/>
        <a:p>
          <a:endParaRPr lang="ru-RU"/>
        </a:p>
      </dgm:t>
    </dgm:pt>
    <dgm:pt modelId="{3A9CAC7B-75B5-4825-9E6C-D928395CD5F0}" type="sibTrans" cxnId="{1CCDB210-4EE6-46E5-B206-83D04C5A13B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Количество ДОУ – 44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Количество воспитанников – 3930 чел.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 smtClean="0"/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82B9D795-755A-4D37-BB63-DC596A3161E6}">
      <dgm:prSet phldrT="[Текст]" phldr="1"/>
      <dgm:spPr/>
      <dgm:t>
        <a:bodyPr/>
        <a:lstStyle/>
        <a:p>
          <a:endParaRPr lang="ru-RU"/>
        </a:p>
      </dgm:t>
    </dgm:pt>
    <dgm:pt modelId="{01B99D7D-5080-47EC-887F-B777D2F370C3}" type="parTrans" cxnId="{F7B68921-67B2-40D5-83F7-D6B2CF982498}">
      <dgm:prSet/>
      <dgm:spPr/>
      <dgm:t>
        <a:bodyPr/>
        <a:lstStyle/>
        <a:p>
          <a:endParaRPr lang="ru-RU"/>
        </a:p>
      </dgm:t>
    </dgm:pt>
    <dgm:pt modelId="{0DBF0DE5-C8F4-4BD1-A8EF-D686694A7758}" type="sibTrans" cxnId="{F7B68921-67B2-40D5-83F7-D6B2CF982498}">
      <dgm:prSet/>
      <dgm:spPr/>
      <dgm:t>
        <a:bodyPr/>
        <a:lstStyle/>
        <a:p>
          <a:endParaRPr lang="ru-RU"/>
        </a:p>
      </dgm:t>
    </dgm:pt>
    <dgm:pt modelId="{F53EBEEA-A7A9-4FB2-9124-E6092ACDCD04}" type="pres">
      <dgm:prSet presAssocID="{512D101B-592A-419B-B7DF-20CABBE233AF}" presName="Name0" presStyleCnt="0">
        <dgm:presLayoutVars>
          <dgm:chMax/>
          <dgm:chPref/>
          <dgm:dir/>
          <dgm:animLvl val="lvl"/>
        </dgm:presLayoutVars>
      </dgm:prSet>
      <dgm:spPr/>
    </dgm:pt>
    <dgm:pt modelId="{372D9F8C-F48C-480F-B49C-73F1831E522E}" type="pres">
      <dgm:prSet presAssocID="{E70FD4A2-D290-4694-87AD-048D44C94363}" presName="composite" presStyleCnt="0"/>
      <dgm:spPr/>
    </dgm:pt>
    <dgm:pt modelId="{25165DAF-4AC3-4281-907F-D78E3AEE4BE4}" type="pres">
      <dgm:prSet presAssocID="{E70FD4A2-D290-4694-87AD-048D44C94363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3A839-99BC-4A04-AD93-794DA9A30198}" type="pres">
      <dgm:prSet presAssocID="{E70FD4A2-D290-4694-87AD-048D44C94363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6C4BF706-AD9C-4D7C-8E26-741345AD517B}" type="pres">
      <dgm:prSet presAssocID="{E70FD4A2-D290-4694-87AD-048D44C94363}" presName="BalanceSpacing" presStyleCnt="0"/>
      <dgm:spPr/>
    </dgm:pt>
    <dgm:pt modelId="{5A2BDF79-6A31-4154-A428-A74DEFF5B7AB}" type="pres">
      <dgm:prSet presAssocID="{E70FD4A2-D290-4694-87AD-048D44C94363}" presName="BalanceSpacing1" presStyleCnt="0"/>
      <dgm:spPr/>
    </dgm:pt>
    <dgm:pt modelId="{0058E9D3-1F22-472C-BF85-48A693301A5B}" type="pres">
      <dgm:prSet presAssocID="{1CA9FFA2-DC7B-47E1-8135-63C5F7850476}" presName="Accent1Text" presStyleLbl="node1" presStyleIdx="1" presStyleCnt="4"/>
      <dgm:spPr/>
    </dgm:pt>
    <dgm:pt modelId="{09CA109A-5205-4736-B694-81AE585FFB3F}" type="pres">
      <dgm:prSet presAssocID="{1CA9FFA2-DC7B-47E1-8135-63C5F7850476}" presName="spaceBetweenRectangles" presStyleCnt="0"/>
      <dgm:spPr/>
    </dgm:pt>
    <dgm:pt modelId="{109431D7-B4A3-46FC-B39A-5D40A16DE127}" type="pres">
      <dgm:prSet presAssocID="{4EAFF44E-369E-4223-823A-B1BE14D14348}" presName="composite" presStyleCnt="0"/>
      <dgm:spPr/>
    </dgm:pt>
    <dgm:pt modelId="{B770ED5E-2690-4E3F-BC1B-0B1E95788332}" type="pres">
      <dgm:prSet presAssocID="{4EAFF44E-369E-4223-823A-B1BE14D14348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D7896EF9-7FAD-4F74-800F-6213F183FBFF}" type="pres">
      <dgm:prSet presAssocID="{4EAFF44E-369E-4223-823A-B1BE14D14348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9DD91D3A-92E1-43B2-8FF9-C81441EFF450}" type="pres">
      <dgm:prSet presAssocID="{4EAFF44E-369E-4223-823A-B1BE14D14348}" presName="BalanceSpacing" presStyleCnt="0"/>
      <dgm:spPr/>
    </dgm:pt>
    <dgm:pt modelId="{A8ED89A0-9439-4107-9864-B3A9E08D5681}" type="pres">
      <dgm:prSet presAssocID="{4EAFF44E-369E-4223-823A-B1BE14D14348}" presName="BalanceSpacing1" presStyleCnt="0"/>
      <dgm:spPr/>
    </dgm:pt>
    <dgm:pt modelId="{9297968D-8B0B-4B16-9FC4-FEA281F8F93E}" type="pres">
      <dgm:prSet presAssocID="{3A9CAC7B-75B5-4825-9E6C-D928395CD5F0}" presName="Accent1Text" presStyleLbl="node1" presStyleIdx="3" presStyleCnt="4" custLinFactNeighborX="-1377" custLinFactNeighborY="433"/>
      <dgm:spPr/>
    </dgm:pt>
  </dgm:ptLst>
  <dgm:cxnLst>
    <dgm:cxn modelId="{1CCDB210-4EE6-46E5-B206-83D04C5A13BF}" srcId="{512D101B-592A-419B-B7DF-20CABBE233AF}" destId="{4EAFF44E-369E-4223-823A-B1BE14D14348}" srcOrd="1" destOrd="0" parTransId="{B0A0C1B8-D462-4366-8F2E-77C78FBFC210}" sibTransId="{3A9CAC7B-75B5-4825-9E6C-D928395CD5F0}"/>
    <dgm:cxn modelId="{134C6BCD-D622-4BC7-8C3D-A31912800F30}" type="presOf" srcId="{3A9CAC7B-75B5-4825-9E6C-D928395CD5F0}" destId="{9297968D-8B0B-4B16-9FC4-FEA281F8F93E}" srcOrd="0" destOrd="0" presId="urn:microsoft.com/office/officeart/2008/layout/AlternatingHexagons"/>
    <dgm:cxn modelId="{8C2CB1E9-CEC8-4937-96A4-2FDECA6795E8}" type="presOf" srcId="{82B9D795-755A-4D37-BB63-DC596A3161E6}" destId="{D7896EF9-7FAD-4F74-800F-6213F183FBFF}" srcOrd="0" destOrd="0" presId="urn:microsoft.com/office/officeart/2008/layout/AlternatingHexagons"/>
    <dgm:cxn modelId="{A0D1368E-7290-4D4D-B581-EBD30CF8D088}" srcId="{E70FD4A2-D290-4694-87AD-048D44C94363}" destId="{89A3EA18-43C1-41A9-B6A8-E6B404C83191}" srcOrd="0" destOrd="0" parTransId="{65AB254B-5E51-4BB9-94F6-D8844A990A76}" sibTransId="{213162F3-86FD-4C4B-A24B-A7736E547B68}"/>
    <dgm:cxn modelId="{6FC6A23A-7A35-4EB7-AD5B-77E40575B646}" type="presOf" srcId="{4EAFF44E-369E-4223-823A-B1BE14D14348}" destId="{B770ED5E-2690-4E3F-BC1B-0B1E95788332}" srcOrd="0" destOrd="0" presId="urn:microsoft.com/office/officeart/2008/layout/AlternatingHexagons"/>
    <dgm:cxn modelId="{F0E35965-510D-4923-8A90-21386C2F2717}" type="presOf" srcId="{E70FD4A2-D290-4694-87AD-048D44C94363}" destId="{25165DAF-4AC3-4281-907F-D78E3AEE4BE4}" srcOrd="0" destOrd="0" presId="urn:microsoft.com/office/officeart/2008/layout/AlternatingHexagons"/>
    <dgm:cxn modelId="{7D483E36-E741-4DC0-8B9B-4A9D813BEB84}" type="presOf" srcId="{1CA9FFA2-DC7B-47E1-8135-63C5F7850476}" destId="{0058E9D3-1F22-472C-BF85-48A693301A5B}" srcOrd="0" destOrd="0" presId="urn:microsoft.com/office/officeart/2008/layout/AlternatingHexagons"/>
    <dgm:cxn modelId="{A0218124-721E-4914-A488-1E55ACC0D369}" type="presOf" srcId="{512D101B-592A-419B-B7DF-20CABBE233AF}" destId="{F53EBEEA-A7A9-4FB2-9124-E6092ACDCD04}" srcOrd="0" destOrd="0" presId="urn:microsoft.com/office/officeart/2008/layout/AlternatingHexagons"/>
    <dgm:cxn modelId="{F7B68921-67B2-40D5-83F7-D6B2CF982498}" srcId="{4EAFF44E-369E-4223-823A-B1BE14D14348}" destId="{82B9D795-755A-4D37-BB63-DC596A3161E6}" srcOrd="0" destOrd="0" parTransId="{01B99D7D-5080-47EC-887F-B777D2F370C3}" sibTransId="{0DBF0DE5-C8F4-4BD1-A8EF-D686694A7758}"/>
    <dgm:cxn modelId="{12404855-4173-410F-AA02-BFAF48065BDF}" type="presOf" srcId="{89A3EA18-43C1-41A9-B6A8-E6B404C83191}" destId="{A2B3A839-99BC-4A04-AD93-794DA9A30198}" srcOrd="0" destOrd="0" presId="urn:microsoft.com/office/officeart/2008/layout/AlternatingHexagons"/>
    <dgm:cxn modelId="{8EAD9A49-2A46-4C09-8D5C-68851214F7F6}" srcId="{512D101B-592A-419B-B7DF-20CABBE233AF}" destId="{E70FD4A2-D290-4694-87AD-048D44C94363}" srcOrd="0" destOrd="0" parTransId="{29828C2B-AF2F-4E7A-95A1-6D09EDED1A6C}" sibTransId="{1CA9FFA2-DC7B-47E1-8135-63C5F7850476}"/>
    <dgm:cxn modelId="{A511F347-D242-4B76-9D62-E2AB55553B95}" type="presParOf" srcId="{F53EBEEA-A7A9-4FB2-9124-E6092ACDCD04}" destId="{372D9F8C-F48C-480F-B49C-73F1831E522E}" srcOrd="0" destOrd="0" presId="urn:microsoft.com/office/officeart/2008/layout/AlternatingHexagons"/>
    <dgm:cxn modelId="{B1152546-1A22-4AE8-B179-CCBE4C04E1CE}" type="presParOf" srcId="{372D9F8C-F48C-480F-B49C-73F1831E522E}" destId="{25165DAF-4AC3-4281-907F-D78E3AEE4BE4}" srcOrd="0" destOrd="0" presId="urn:microsoft.com/office/officeart/2008/layout/AlternatingHexagons"/>
    <dgm:cxn modelId="{C728F684-19AC-4E0A-9DAD-29925E7C45DD}" type="presParOf" srcId="{372D9F8C-F48C-480F-B49C-73F1831E522E}" destId="{A2B3A839-99BC-4A04-AD93-794DA9A30198}" srcOrd="1" destOrd="0" presId="urn:microsoft.com/office/officeart/2008/layout/AlternatingHexagons"/>
    <dgm:cxn modelId="{1AEB8156-49F2-4291-BF08-457057BFDE7A}" type="presParOf" srcId="{372D9F8C-F48C-480F-B49C-73F1831E522E}" destId="{6C4BF706-AD9C-4D7C-8E26-741345AD517B}" srcOrd="2" destOrd="0" presId="urn:microsoft.com/office/officeart/2008/layout/AlternatingHexagons"/>
    <dgm:cxn modelId="{9C8E5231-3C23-476B-BFB2-A26A953E9280}" type="presParOf" srcId="{372D9F8C-F48C-480F-B49C-73F1831E522E}" destId="{5A2BDF79-6A31-4154-A428-A74DEFF5B7AB}" srcOrd="3" destOrd="0" presId="urn:microsoft.com/office/officeart/2008/layout/AlternatingHexagons"/>
    <dgm:cxn modelId="{2C3028C7-A724-49D9-9F4A-C79F34EFE73F}" type="presParOf" srcId="{372D9F8C-F48C-480F-B49C-73F1831E522E}" destId="{0058E9D3-1F22-472C-BF85-48A693301A5B}" srcOrd="4" destOrd="0" presId="urn:microsoft.com/office/officeart/2008/layout/AlternatingHexagons"/>
    <dgm:cxn modelId="{E57EDE62-53E3-4C83-B985-9B386607D637}" type="presParOf" srcId="{F53EBEEA-A7A9-4FB2-9124-E6092ACDCD04}" destId="{09CA109A-5205-4736-B694-81AE585FFB3F}" srcOrd="1" destOrd="0" presId="urn:microsoft.com/office/officeart/2008/layout/AlternatingHexagons"/>
    <dgm:cxn modelId="{344E06F2-CAE0-4AE2-BA9C-2A4C0B12B88B}" type="presParOf" srcId="{F53EBEEA-A7A9-4FB2-9124-E6092ACDCD04}" destId="{109431D7-B4A3-46FC-B39A-5D40A16DE127}" srcOrd="2" destOrd="0" presId="urn:microsoft.com/office/officeart/2008/layout/AlternatingHexagons"/>
    <dgm:cxn modelId="{6B70183B-5563-4782-898F-D639A63E6427}" type="presParOf" srcId="{109431D7-B4A3-46FC-B39A-5D40A16DE127}" destId="{B770ED5E-2690-4E3F-BC1B-0B1E95788332}" srcOrd="0" destOrd="0" presId="urn:microsoft.com/office/officeart/2008/layout/AlternatingHexagons"/>
    <dgm:cxn modelId="{9468FEF7-392F-4D13-9695-D0DC77D98ADA}" type="presParOf" srcId="{109431D7-B4A3-46FC-B39A-5D40A16DE127}" destId="{D7896EF9-7FAD-4F74-800F-6213F183FBFF}" srcOrd="1" destOrd="0" presId="urn:microsoft.com/office/officeart/2008/layout/AlternatingHexagons"/>
    <dgm:cxn modelId="{FB531850-B992-432C-B5B3-9C25E3E08A09}" type="presParOf" srcId="{109431D7-B4A3-46FC-B39A-5D40A16DE127}" destId="{9DD91D3A-92E1-43B2-8FF9-C81441EFF450}" srcOrd="2" destOrd="0" presId="urn:microsoft.com/office/officeart/2008/layout/AlternatingHexagons"/>
    <dgm:cxn modelId="{94F9F26D-6764-4F9A-BEC7-E25C5E70D921}" type="presParOf" srcId="{109431D7-B4A3-46FC-B39A-5D40A16DE127}" destId="{A8ED89A0-9439-4107-9864-B3A9E08D5681}" srcOrd="3" destOrd="0" presId="urn:microsoft.com/office/officeart/2008/layout/AlternatingHexagons"/>
    <dgm:cxn modelId="{D96489FD-8788-4A33-95C6-24EAEFA85627}" type="presParOf" srcId="{109431D7-B4A3-46FC-B39A-5D40A16DE127}" destId="{9297968D-8B0B-4B16-9FC4-FEA281F8F93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CD2DAB-4A28-45B0-B480-BA9A3C8CF0E8}" type="doc">
      <dgm:prSet loTypeId="urn:microsoft.com/office/officeart/2005/8/layout/vList4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D9A553B2-1065-4072-AA5B-DB802921BB31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dirty="0" smtClean="0"/>
            <a:t>Количество обучающихся – 6698чел.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/>
        </a:p>
      </dgm:t>
    </dgm:pt>
    <dgm:pt modelId="{3E6BEAED-B608-4862-B603-451465FE3E0D}" type="parTrans" cxnId="{A4ED52E8-C3F9-423F-8D96-3D50E6E2294D}">
      <dgm:prSet/>
      <dgm:spPr/>
      <dgm:t>
        <a:bodyPr/>
        <a:lstStyle/>
        <a:p>
          <a:endParaRPr lang="ru-RU"/>
        </a:p>
      </dgm:t>
    </dgm:pt>
    <dgm:pt modelId="{0D4C756A-F679-4A00-B240-56AFAAF8BF22}" type="sibTrans" cxnId="{A4ED52E8-C3F9-423F-8D96-3D50E6E2294D}">
      <dgm:prSet/>
      <dgm:spPr/>
      <dgm:t>
        <a:bodyPr/>
        <a:lstStyle/>
        <a:p>
          <a:endParaRPr lang="ru-RU"/>
        </a:p>
      </dgm:t>
    </dgm:pt>
    <dgm:pt modelId="{DA28A880-26BD-45FA-B071-8B54A36E007A}">
      <dgm:prSet phldrT="[Текст]" custT="1"/>
      <dgm:spPr/>
      <dgm:t>
        <a:bodyPr/>
        <a:lstStyle/>
        <a:p>
          <a:r>
            <a:rPr lang="ru-RU" sz="2000" dirty="0" smtClean="0"/>
            <a:t>Количество обучающихся по индивидуальным учебным планам – 26  чел. (0,38%)</a:t>
          </a:r>
          <a:endParaRPr lang="ru-RU" sz="2000" dirty="0"/>
        </a:p>
      </dgm:t>
    </dgm:pt>
    <dgm:pt modelId="{1D59FF1E-BF85-4D71-A93D-EF8D7786A125}" type="parTrans" cxnId="{8C0A5923-28AD-4648-8E30-AF3359375990}">
      <dgm:prSet/>
      <dgm:spPr/>
      <dgm:t>
        <a:bodyPr/>
        <a:lstStyle/>
        <a:p>
          <a:endParaRPr lang="ru-RU"/>
        </a:p>
      </dgm:t>
    </dgm:pt>
    <dgm:pt modelId="{F97A499E-22E8-45C6-8DD2-306FB028DE1E}" type="sibTrans" cxnId="{8C0A5923-28AD-4648-8E30-AF3359375990}">
      <dgm:prSet/>
      <dgm:spPr/>
      <dgm:t>
        <a:bodyPr/>
        <a:lstStyle/>
        <a:p>
          <a:endParaRPr lang="ru-RU"/>
        </a:p>
      </dgm:t>
    </dgm:pt>
    <dgm:pt modelId="{2E5236EA-DE9B-4276-82A3-69B92898495A}">
      <dgm:prSet phldrT="[Текст]" custT="1"/>
      <dgm:spPr/>
      <dgm:t>
        <a:bodyPr/>
        <a:lstStyle/>
        <a:p>
          <a:r>
            <a:rPr lang="ru-RU" sz="1800" dirty="0" smtClean="0"/>
            <a:t>Количество обучающихся с интегрированным обучением – 328  (4,8%)</a:t>
          </a:r>
        </a:p>
        <a:p>
          <a:r>
            <a:rPr lang="ru-RU" sz="1800" dirty="0" smtClean="0"/>
            <a:t>Количество обучающихся с применением дистанционных технологий – 6344 ( 97,7 %)</a:t>
          </a:r>
          <a:endParaRPr lang="ru-RU" sz="2400" dirty="0"/>
        </a:p>
      </dgm:t>
    </dgm:pt>
    <dgm:pt modelId="{FD08B464-5662-4C44-B291-2326310B5A50}" type="parTrans" cxnId="{E95B8A4F-2CA9-44C9-9196-2F14A393594F}">
      <dgm:prSet/>
      <dgm:spPr/>
      <dgm:t>
        <a:bodyPr/>
        <a:lstStyle/>
        <a:p>
          <a:endParaRPr lang="ru-RU"/>
        </a:p>
      </dgm:t>
    </dgm:pt>
    <dgm:pt modelId="{8218B0FE-55A5-4DD8-B2A4-36389C537041}" type="sibTrans" cxnId="{E95B8A4F-2CA9-44C9-9196-2F14A393594F}">
      <dgm:prSet/>
      <dgm:spPr/>
      <dgm:t>
        <a:bodyPr/>
        <a:lstStyle/>
        <a:p>
          <a:endParaRPr lang="ru-RU"/>
        </a:p>
      </dgm:t>
    </dgm:pt>
    <dgm:pt modelId="{67A57B04-B793-411B-B288-2EDC80C9DB52}" type="pres">
      <dgm:prSet presAssocID="{EACD2DAB-4A28-45B0-B480-BA9A3C8CF0E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5C4958-A529-4C04-8D05-EEE6F08896D4}" type="pres">
      <dgm:prSet presAssocID="{D9A553B2-1065-4072-AA5B-DB802921BB31}" presName="comp" presStyleCnt="0"/>
      <dgm:spPr/>
    </dgm:pt>
    <dgm:pt modelId="{65ED000D-3B3A-44D9-8988-C02437E9D6E2}" type="pres">
      <dgm:prSet presAssocID="{D9A553B2-1065-4072-AA5B-DB802921BB31}" presName="box" presStyleLbl="node1" presStyleIdx="0" presStyleCnt="3" custLinFactNeighborY="-22680"/>
      <dgm:spPr/>
      <dgm:t>
        <a:bodyPr/>
        <a:lstStyle/>
        <a:p>
          <a:endParaRPr lang="ru-RU"/>
        </a:p>
      </dgm:t>
    </dgm:pt>
    <dgm:pt modelId="{7B620510-72E1-42CF-8331-C4B00216830E}" type="pres">
      <dgm:prSet presAssocID="{D9A553B2-1065-4072-AA5B-DB802921BB31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3C8E7A58-FA97-4400-96C4-1D1EEBEF2E2C}" type="pres">
      <dgm:prSet presAssocID="{D9A553B2-1065-4072-AA5B-DB802921BB3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5FDB7-2B95-4AE0-8334-6301172FC045}" type="pres">
      <dgm:prSet presAssocID="{0D4C756A-F679-4A00-B240-56AFAAF8BF22}" presName="spacer" presStyleCnt="0"/>
      <dgm:spPr/>
    </dgm:pt>
    <dgm:pt modelId="{942604C0-A6D1-45B2-AA4C-3D3B66741AEA}" type="pres">
      <dgm:prSet presAssocID="{DA28A880-26BD-45FA-B071-8B54A36E007A}" presName="comp" presStyleCnt="0"/>
      <dgm:spPr/>
    </dgm:pt>
    <dgm:pt modelId="{62C4848E-5907-4566-A072-1C4E564CFEC7}" type="pres">
      <dgm:prSet presAssocID="{DA28A880-26BD-45FA-B071-8B54A36E007A}" presName="box" presStyleLbl="node1" presStyleIdx="1" presStyleCnt="3"/>
      <dgm:spPr/>
      <dgm:t>
        <a:bodyPr/>
        <a:lstStyle/>
        <a:p>
          <a:endParaRPr lang="ru-RU"/>
        </a:p>
      </dgm:t>
    </dgm:pt>
    <dgm:pt modelId="{6E2FE4D9-19EC-4ACF-8AA6-02EA4E9C855B}" type="pres">
      <dgm:prSet presAssocID="{DA28A880-26BD-45FA-B071-8B54A36E007A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717CD04D-5211-4D99-89B8-00B4FF5BC1D7}" type="pres">
      <dgm:prSet presAssocID="{DA28A880-26BD-45FA-B071-8B54A36E007A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4CB2F-B216-4C0C-B0B5-89D3206F3550}" type="pres">
      <dgm:prSet presAssocID="{F97A499E-22E8-45C6-8DD2-306FB028DE1E}" presName="spacer" presStyleCnt="0"/>
      <dgm:spPr/>
    </dgm:pt>
    <dgm:pt modelId="{248E74F7-C79F-4FFE-9A91-2656B2DE83FC}" type="pres">
      <dgm:prSet presAssocID="{2E5236EA-DE9B-4276-82A3-69B92898495A}" presName="comp" presStyleCnt="0"/>
      <dgm:spPr/>
    </dgm:pt>
    <dgm:pt modelId="{39A8D3D5-DECC-470C-8E53-FAA447B01200}" type="pres">
      <dgm:prSet presAssocID="{2E5236EA-DE9B-4276-82A3-69B92898495A}" presName="box" presStyleLbl="node1" presStyleIdx="2" presStyleCnt="3"/>
      <dgm:spPr/>
      <dgm:t>
        <a:bodyPr/>
        <a:lstStyle/>
        <a:p>
          <a:endParaRPr lang="ru-RU"/>
        </a:p>
      </dgm:t>
    </dgm:pt>
    <dgm:pt modelId="{F4EF2BA3-42C6-4302-9379-D2F26D87F9A7}" type="pres">
      <dgm:prSet presAssocID="{2E5236EA-DE9B-4276-82A3-69B92898495A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90D06174-DFDA-482B-9AE7-3DFE7155C82B}" type="pres">
      <dgm:prSet presAssocID="{2E5236EA-DE9B-4276-82A3-69B92898495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692761-847E-44D2-936D-188A31BD55E3}" type="presOf" srcId="{EACD2DAB-4A28-45B0-B480-BA9A3C8CF0E8}" destId="{67A57B04-B793-411B-B288-2EDC80C9DB52}" srcOrd="0" destOrd="0" presId="urn:microsoft.com/office/officeart/2005/8/layout/vList4"/>
    <dgm:cxn modelId="{8C0A5923-28AD-4648-8E30-AF3359375990}" srcId="{EACD2DAB-4A28-45B0-B480-BA9A3C8CF0E8}" destId="{DA28A880-26BD-45FA-B071-8B54A36E007A}" srcOrd="1" destOrd="0" parTransId="{1D59FF1E-BF85-4D71-A93D-EF8D7786A125}" sibTransId="{F97A499E-22E8-45C6-8DD2-306FB028DE1E}"/>
    <dgm:cxn modelId="{D36B0A8E-B299-45FD-953A-DA9739433795}" type="presOf" srcId="{D9A553B2-1065-4072-AA5B-DB802921BB31}" destId="{3C8E7A58-FA97-4400-96C4-1D1EEBEF2E2C}" srcOrd="1" destOrd="0" presId="urn:microsoft.com/office/officeart/2005/8/layout/vList4"/>
    <dgm:cxn modelId="{E95B8A4F-2CA9-44C9-9196-2F14A393594F}" srcId="{EACD2DAB-4A28-45B0-B480-BA9A3C8CF0E8}" destId="{2E5236EA-DE9B-4276-82A3-69B92898495A}" srcOrd="2" destOrd="0" parTransId="{FD08B464-5662-4C44-B291-2326310B5A50}" sibTransId="{8218B0FE-55A5-4DD8-B2A4-36389C537041}"/>
    <dgm:cxn modelId="{038E4080-EDC7-4FDB-839D-755D913C6BEF}" type="presOf" srcId="{D9A553B2-1065-4072-AA5B-DB802921BB31}" destId="{65ED000D-3B3A-44D9-8988-C02437E9D6E2}" srcOrd="0" destOrd="0" presId="urn:microsoft.com/office/officeart/2005/8/layout/vList4"/>
    <dgm:cxn modelId="{E505715F-C0C6-44EB-9F84-E11BCE7C972A}" type="presOf" srcId="{2E5236EA-DE9B-4276-82A3-69B92898495A}" destId="{90D06174-DFDA-482B-9AE7-3DFE7155C82B}" srcOrd="1" destOrd="0" presId="urn:microsoft.com/office/officeart/2005/8/layout/vList4"/>
    <dgm:cxn modelId="{3D2E9032-F9F0-4143-B0E5-AF764FD5F8AB}" type="presOf" srcId="{DA28A880-26BD-45FA-B071-8B54A36E007A}" destId="{62C4848E-5907-4566-A072-1C4E564CFEC7}" srcOrd="0" destOrd="0" presId="urn:microsoft.com/office/officeart/2005/8/layout/vList4"/>
    <dgm:cxn modelId="{908F4BF6-936C-4669-8C2B-FD2FA5D386D1}" type="presOf" srcId="{DA28A880-26BD-45FA-B071-8B54A36E007A}" destId="{717CD04D-5211-4D99-89B8-00B4FF5BC1D7}" srcOrd="1" destOrd="0" presId="urn:microsoft.com/office/officeart/2005/8/layout/vList4"/>
    <dgm:cxn modelId="{A4ED52E8-C3F9-423F-8D96-3D50E6E2294D}" srcId="{EACD2DAB-4A28-45B0-B480-BA9A3C8CF0E8}" destId="{D9A553B2-1065-4072-AA5B-DB802921BB31}" srcOrd="0" destOrd="0" parTransId="{3E6BEAED-B608-4862-B603-451465FE3E0D}" sibTransId="{0D4C756A-F679-4A00-B240-56AFAAF8BF22}"/>
    <dgm:cxn modelId="{80ECA45C-A527-425B-955A-B6D82EFEE4EF}" type="presOf" srcId="{2E5236EA-DE9B-4276-82A3-69B92898495A}" destId="{39A8D3D5-DECC-470C-8E53-FAA447B01200}" srcOrd="0" destOrd="0" presId="urn:microsoft.com/office/officeart/2005/8/layout/vList4"/>
    <dgm:cxn modelId="{44E8599F-D007-4742-AE50-E96BB43B7F94}" type="presParOf" srcId="{67A57B04-B793-411B-B288-2EDC80C9DB52}" destId="{D15C4958-A529-4C04-8D05-EEE6F08896D4}" srcOrd="0" destOrd="0" presId="urn:microsoft.com/office/officeart/2005/8/layout/vList4"/>
    <dgm:cxn modelId="{51903D7D-3381-4FCA-A411-4228C243F488}" type="presParOf" srcId="{D15C4958-A529-4C04-8D05-EEE6F08896D4}" destId="{65ED000D-3B3A-44D9-8988-C02437E9D6E2}" srcOrd="0" destOrd="0" presId="urn:microsoft.com/office/officeart/2005/8/layout/vList4"/>
    <dgm:cxn modelId="{E1C1531F-C1DC-4888-992B-6425FC724439}" type="presParOf" srcId="{D15C4958-A529-4C04-8D05-EEE6F08896D4}" destId="{7B620510-72E1-42CF-8331-C4B00216830E}" srcOrd="1" destOrd="0" presId="urn:microsoft.com/office/officeart/2005/8/layout/vList4"/>
    <dgm:cxn modelId="{941BC4A7-8D24-4BC0-B64C-E6E70D808650}" type="presParOf" srcId="{D15C4958-A529-4C04-8D05-EEE6F08896D4}" destId="{3C8E7A58-FA97-4400-96C4-1D1EEBEF2E2C}" srcOrd="2" destOrd="0" presId="urn:microsoft.com/office/officeart/2005/8/layout/vList4"/>
    <dgm:cxn modelId="{6F777C84-0BE9-452C-A092-A2FBC78410B8}" type="presParOf" srcId="{67A57B04-B793-411B-B288-2EDC80C9DB52}" destId="{2835FDB7-2B95-4AE0-8334-6301172FC045}" srcOrd="1" destOrd="0" presId="urn:microsoft.com/office/officeart/2005/8/layout/vList4"/>
    <dgm:cxn modelId="{6524C583-B637-41EB-89D0-2A83FD702738}" type="presParOf" srcId="{67A57B04-B793-411B-B288-2EDC80C9DB52}" destId="{942604C0-A6D1-45B2-AA4C-3D3B66741AEA}" srcOrd="2" destOrd="0" presId="urn:microsoft.com/office/officeart/2005/8/layout/vList4"/>
    <dgm:cxn modelId="{7AEF7DF3-B124-4909-A9E8-275FF316F2E0}" type="presParOf" srcId="{942604C0-A6D1-45B2-AA4C-3D3B66741AEA}" destId="{62C4848E-5907-4566-A072-1C4E564CFEC7}" srcOrd="0" destOrd="0" presId="urn:microsoft.com/office/officeart/2005/8/layout/vList4"/>
    <dgm:cxn modelId="{A7C6EC69-2CD6-4F35-8AEB-1501D85236CD}" type="presParOf" srcId="{942604C0-A6D1-45B2-AA4C-3D3B66741AEA}" destId="{6E2FE4D9-19EC-4ACF-8AA6-02EA4E9C855B}" srcOrd="1" destOrd="0" presId="urn:microsoft.com/office/officeart/2005/8/layout/vList4"/>
    <dgm:cxn modelId="{24070279-CE8B-4335-A086-F23EB9F6152D}" type="presParOf" srcId="{942604C0-A6D1-45B2-AA4C-3D3B66741AEA}" destId="{717CD04D-5211-4D99-89B8-00B4FF5BC1D7}" srcOrd="2" destOrd="0" presId="urn:microsoft.com/office/officeart/2005/8/layout/vList4"/>
    <dgm:cxn modelId="{2C833060-9520-4A9C-9F0D-967B263E260D}" type="presParOf" srcId="{67A57B04-B793-411B-B288-2EDC80C9DB52}" destId="{2B94CB2F-B216-4C0C-B0B5-89D3206F3550}" srcOrd="3" destOrd="0" presId="urn:microsoft.com/office/officeart/2005/8/layout/vList4"/>
    <dgm:cxn modelId="{20354B80-7270-4C27-A4C6-49DA7D755615}" type="presParOf" srcId="{67A57B04-B793-411B-B288-2EDC80C9DB52}" destId="{248E74F7-C79F-4FFE-9A91-2656B2DE83FC}" srcOrd="4" destOrd="0" presId="urn:microsoft.com/office/officeart/2005/8/layout/vList4"/>
    <dgm:cxn modelId="{AECA1495-05AE-4C77-BD06-7ABA07EF6D40}" type="presParOf" srcId="{248E74F7-C79F-4FFE-9A91-2656B2DE83FC}" destId="{39A8D3D5-DECC-470C-8E53-FAA447B01200}" srcOrd="0" destOrd="0" presId="urn:microsoft.com/office/officeart/2005/8/layout/vList4"/>
    <dgm:cxn modelId="{E20AF443-568F-48E6-9C92-49EB20F5197A}" type="presParOf" srcId="{248E74F7-C79F-4FFE-9A91-2656B2DE83FC}" destId="{F4EF2BA3-42C6-4302-9379-D2F26D87F9A7}" srcOrd="1" destOrd="0" presId="urn:microsoft.com/office/officeart/2005/8/layout/vList4"/>
    <dgm:cxn modelId="{4C28AD57-F78D-4922-8492-0E7955147E08}" type="presParOf" srcId="{248E74F7-C79F-4FFE-9A91-2656B2DE83FC}" destId="{90D06174-DFDA-482B-9AE7-3DFE7155C82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C86706-711F-43D6-A7D5-9105B3A4330D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802F8E-993A-4716-AA20-3D9A44145D5B}">
      <dgm:prSet phldrT="[Текст]"/>
      <dgm:spPr/>
      <dgm:t>
        <a:bodyPr/>
        <a:lstStyle/>
        <a:p>
          <a:r>
            <a:rPr lang="ru-RU" dirty="0" smtClean="0"/>
            <a:t>1 этап</a:t>
          </a:r>
          <a:endParaRPr lang="ru-RU" dirty="0"/>
        </a:p>
      </dgm:t>
    </dgm:pt>
    <dgm:pt modelId="{ECE2A32F-ABEF-4652-AEC6-FE57238C2818}" type="parTrans" cxnId="{49F95B8F-3F91-4B2C-A1B5-B379061DC96D}">
      <dgm:prSet/>
      <dgm:spPr/>
      <dgm:t>
        <a:bodyPr/>
        <a:lstStyle/>
        <a:p>
          <a:endParaRPr lang="ru-RU"/>
        </a:p>
      </dgm:t>
    </dgm:pt>
    <dgm:pt modelId="{16BD85C4-27B4-4C18-B1F2-D20101F888E5}" type="sibTrans" cxnId="{49F95B8F-3F91-4B2C-A1B5-B379061DC96D}">
      <dgm:prSet/>
      <dgm:spPr/>
      <dgm:t>
        <a:bodyPr/>
        <a:lstStyle/>
        <a:p>
          <a:endParaRPr lang="ru-RU"/>
        </a:p>
      </dgm:t>
    </dgm:pt>
    <dgm:pt modelId="{8684B606-A258-4E5D-9CC9-F2D2B70C64F4}">
      <dgm:prSet phldrT="[Текст]"/>
      <dgm:spPr/>
      <dgm:t>
        <a:bodyPr/>
        <a:lstStyle/>
        <a:p>
          <a:r>
            <a:rPr lang="ru-RU" dirty="0" smtClean="0"/>
            <a:t>Нормативно-правовая база ОО</a:t>
          </a:r>
          <a:endParaRPr lang="ru-RU" dirty="0"/>
        </a:p>
      </dgm:t>
    </dgm:pt>
    <dgm:pt modelId="{A224E2A3-198E-4D91-A188-4C6D0F659F5A}" type="parTrans" cxnId="{31A05BE0-D0A3-4CBB-B457-2B92816EC246}">
      <dgm:prSet/>
      <dgm:spPr/>
      <dgm:t>
        <a:bodyPr/>
        <a:lstStyle/>
        <a:p>
          <a:endParaRPr lang="ru-RU"/>
        </a:p>
      </dgm:t>
    </dgm:pt>
    <dgm:pt modelId="{0B376579-1B8E-441E-A0B6-9C68B239F3CF}" type="sibTrans" cxnId="{31A05BE0-D0A3-4CBB-B457-2B92816EC246}">
      <dgm:prSet/>
      <dgm:spPr/>
      <dgm:t>
        <a:bodyPr/>
        <a:lstStyle/>
        <a:p>
          <a:endParaRPr lang="ru-RU"/>
        </a:p>
      </dgm:t>
    </dgm:pt>
    <dgm:pt modelId="{17A0E6C7-2CD9-4C46-AA8F-309E3A63B0DB}">
      <dgm:prSet phldrT="[Текст]"/>
      <dgm:spPr/>
      <dgm:t>
        <a:bodyPr/>
        <a:lstStyle/>
        <a:p>
          <a:r>
            <a:rPr lang="ru-RU" dirty="0" smtClean="0"/>
            <a:t>2 этап </a:t>
          </a:r>
          <a:endParaRPr lang="ru-RU" dirty="0"/>
        </a:p>
      </dgm:t>
    </dgm:pt>
    <dgm:pt modelId="{F6DB6267-0587-4A5C-B0A9-0BFC19C1B636}" type="parTrans" cxnId="{32EC6F23-70D8-4F98-93F2-D7CCF9EDCA1E}">
      <dgm:prSet/>
      <dgm:spPr/>
      <dgm:t>
        <a:bodyPr/>
        <a:lstStyle/>
        <a:p>
          <a:endParaRPr lang="ru-RU"/>
        </a:p>
      </dgm:t>
    </dgm:pt>
    <dgm:pt modelId="{37F14803-EE51-43DB-8510-023CA38337CB}" type="sibTrans" cxnId="{32EC6F23-70D8-4F98-93F2-D7CCF9EDCA1E}">
      <dgm:prSet/>
      <dgm:spPr/>
      <dgm:t>
        <a:bodyPr/>
        <a:lstStyle/>
        <a:p>
          <a:endParaRPr lang="ru-RU"/>
        </a:p>
      </dgm:t>
    </dgm:pt>
    <dgm:pt modelId="{0FA8239A-BBF2-4B81-90B2-BA87B3319B32}">
      <dgm:prSet phldrT="[Текст]"/>
      <dgm:spPr/>
      <dgm:t>
        <a:bodyPr/>
        <a:lstStyle/>
        <a:p>
          <a:r>
            <a:rPr lang="ru-RU" dirty="0" smtClean="0"/>
            <a:t>Анализ информационных ресурсов</a:t>
          </a:r>
          <a:endParaRPr lang="ru-RU" dirty="0"/>
        </a:p>
      </dgm:t>
    </dgm:pt>
    <dgm:pt modelId="{B71C4FE4-02C8-4A91-ACF9-5A35202EE266}" type="parTrans" cxnId="{D043BA40-E723-44CE-9C3F-50952472EF5C}">
      <dgm:prSet/>
      <dgm:spPr/>
      <dgm:t>
        <a:bodyPr/>
        <a:lstStyle/>
        <a:p>
          <a:endParaRPr lang="ru-RU"/>
        </a:p>
      </dgm:t>
    </dgm:pt>
    <dgm:pt modelId="{7DFB7E31-3E94-41CD-B878-8F50341985A1}" type="sibTrans" cxnId="{D043BA40-E723-44CE-9C3F-50952472EF5C}">
      <dgm:prSet/>
      <dgm:spPr/>
      <dgm:t>
        <a:bodyPr/>
        <a:lstStyle/>
        <a:p>
          <a:endParaRPr lang="ru-RU"/>
        </a:p>
      </dgm:t>
    </dgm:pt>
    <dgm:pt modelId="{CED39421-640D-476F-BD09-60F68057D0CB}">
      <dgm:prSet phldrT="[Текст]"/>
      <dgm:spPr/>
      <dgm:t>
        <a:bodyPr/>
        <a:lstStyle/>
        <a:p>
          <a:r>
            <a:rPr lang="ru-RU" dirty="0" smtClean="0"/>
            <a:t>Выездная проверка готовности ОО</a:t>
          </a:r>
          <a:endParaRPr lang="ru-RU" dirty="0"/>
        </a:p>
      </dgm:t>
    </dgm:pt>
    <dgm:pt modelId="{BC817FC7-8AE4-442F-98BE-35F2BB8CD74C}" type="parTrans" cxnId="{BD313CCF-98D1-4246-BE6F-37D386EBD527}">
      <dgm:prSet/>
      <dgm:spPr/>
      <dgm:t>
        <a:bodyPr/>
        <a:lstStyle/>
        <a:p>
          <a:endParaRPr lang="ru-RU"/>
        </a:p>
      </dgm:t>
    </dgm:pt>
    <dgm:pt modelId="{927E4CBC-A084-4CE2-A125-E162297FFBCA}" type="sibTrans" cxnId="{BD313CCF-98D1-4246-BE6F-37D386EBD527}">
      <dgm:prSet/>
      <dgm:spPr/>
      <dgm:t>
        <a:bodyPr/>
        <a:lstStyle/>
        <a:p>
          <a:endParaRPr lang="ru-RU"/>
        </a:p>
      </dgm:t>
    </dgm:pt>
    <dgm:pt modelId="{E6416C84-74F9-4D41-8114-9EA8819366ED}">
      <dgm:prSet phldrT="[Текст]"/>
      <dgm:spPr/>
      <dgm:t>
        <a:bodyPr/>
        <a:lstStyle/>
        <a:p>
          <a:r>
            <a:rPr lang="ru-RU" dirty="0" smtClean="0"/>
            <a:t>3 этап</a:t>
          </a:r>
          <a:endParaRPr lang="ru-RU" dirty="0"/>
        </a:p>
      </dgm:t>
    </dgm:pt>
    <dgm:pt modelId="{8196A5A9-29FF-4FC0-BD05-53A8D49B09B2}" type="parTrans" cxnId="{D96FB698-B0BA-4042-A3E5-997DCA8FAC09}">
      <dgm:prSet/>
      <dgm:spPr/>
      <dgm:t>
        <a:bodyPr/>
        <a:lstStyle/>
        <a:p>
          <a:endParaRPr lang="ru-RU"/>
        </a:p>
      </dgm:t>
    </dgm:pt>
    <dgm:pt modelId="{D15316EB-56EB-420C-95F6-241A514C3654}" type="sibTrans" cxnId="{D96FB698-B0BA-4042-A3E5-997DCA8FAC09}">
      <dgm:prSet/>
      <dgm:spPr/>
      <dgm:t>
        <a:bodyPr/>
        <a:lstStyle/>
        <a:p>
          <a:endParaRPr lang="ru-RU"/>
        </a:p>
      </dgm:t>
    </dgm:pt>
    <dgm:pt modelId="{569B2D6D-C9B4-4280-9B00-DC2344B50D73}">
      <dgm:prSet phldrT="[Текст]"/>
      <dgm:spPr/>
      <dgm:t>
        <a:bodyPr/>
        <a:lstStyle/>
        <a:p>
          <a:r>
            <a:rPr lang="ru-RU" dirty="0" smtClean="0"/>
            <a:t>Выездная проверка  ПАО «</a:t>
          </a:r>
          <a:r>
            <a:rPr lang="ru-RU" dirty="0" err="1" smtClean="0"/>
            <a:t>Таттелеком</a:t>
          </a:r>
          <a:r>
            <a:rPr lang="ru-RU" dirty="0" smtClean="0"/>
            <a:t>» в ОО по проверке скорости</a:t>
          </a:r>
          <a:endParaRPr lang="ru-RU" dirty="0"/>
        </a:p>
      </dgm:t>
    </dgm:pt>
    <dgm:pt modelId="{FCF90306-59F1-4F0C-8BAA-5E92DA79609D}" type="parTrans" cxnId="{0696EAC3-33D1-4D90-BCCD-5FF45CE30CCB}">
      <dgm:prSet/>
      <dgm:spPr/>
      <dgm:t>
        <a:bodyPr/>
        <a:lstStyle/>
        <a:p>
          <a:endParaRPr lang="ru-RU"/>
        </a:p>
      </dgm:t>
    </dgm:pt>
    <dgm:pt modelId="{562A2319-FEC5-4CA7-B798-AE27A6E17890}" type="sibTrans" cxnId="{0696EAC3-33D1-4D90-BCCD-5FF45CE30CCB}">
      <dgm:prSet/>
      <dgm:spPr/>
      <dgm:t>
        <a:bodyPr/>
        <a:lstStyle/>
        <a:p>
          <a:endParaRPr lang="ru-RU"/>
        </a:p>
      </dgm:t>
    </dgm:pt>
    <dgm:pt modelId="{EE0AB570-814C-4C3B-BA4F-F6A29D81751A}">
      <dgm:prSet phldrT="[Текст]"/>
      <dgm:spPr/>
      <dgm:t>
        <a:bodyPr/>
        <a:lstStyle/>
        <a:p>
          <a:r>
            <a:rPr lang="ru-RU" dirty="0" smtClean="0"/>
            <a:t>Составление списков детей без информационных ресурсов</a:t>
          </a:r>
          <a:endParaRPr lang="ru-RU" dirty="0"/>
        </a:p>
      </dgm:t>
    </dgm:pt>
    <dgm:pt modelId="{DA39C441-5313-47F9-A4D6-DC43487B694A}" type="parTrans" cxnId="{A7E18621-A785-429B-A59C-BD0520CFCF67}">
      <dgm:prSet/>
      <dgm:spPr/>
      <dgm:t>
        <a:bodyPr/>
        <a:lstStyle/>
        <a:p>
          <a:endParaRPr lang="ru-RU"/>
        </a:p>
      </dgm:t>
    </dgm:pt>
    <dgm:pt modelId="{E1D7DB95-F411-4B6A-B2D5-C3479AE94902}" type="sibTrans" cxnId="{A7E18621-A785-429B-A59C-BD0520CFCF67}">
      <dgm:prSet/>
      <dgm:spPr/>
      <dgm:t>
        <a:bodyPr/>
        <a:lstStyle/>
        <a:p>
          <a:endParaRPr lang="ru-RU"/>
        </a:p>
      </dgm:t>
    </dgm:pt>
    <dgm:pt modelId="{48A80CC5-6044-4486-97BC-D133750CE945}">
      <dgm:prSet phldrT="[Текст]"/>
      <dgm:spPr/>
      <dgm:t>
        <a:bodyPr/>
        <a:lstStyle/>
        <a:p>
          <a:endParaRPr lang="ru-RU"/>
        </a:p>
      </dgm:t>
    </dgm:pt>
    <dgm:pt modelId="{0B2DBCCE-1FCE-4197-98E3-D17CE8EC51C1}" type="parTrans" cxnId="{B2E79392-8F08-4FD2-8F95-B2CE540FC3F3}">
      <dgm:prSet/>
      <dgm:spPr/>
      <dgm:t>
        <a:bodyPr/>
        <a:lstStyle/>
        <a:p>
          <a:endParaRPr lang="ru-RU"/>
        </a:p>
      </dgm:t>
    </dgm:pt>
    <dgm:pt modelId="{57426FF7-A0D8-44AE-BF4A-5CDB45E49C7A}" type="sibTrans" cxnId="{B2E79392-8F08-4FD2-8F95-B2CE540FC3F3}">
      <dgm:prSet/>
      <dgm:spPr/>
      <dgm:t>
        <a:bodyPr/>
        <a:lstStyle/>
        <a:p>
          <a:endParaRPr lang="ru-RU"/>
        </a:p>
      </dgm:t>
    </dgm:pt>
    <dgm:pt modelId="{F9B170E6-F0BA-4EF3-A091-A3239F6177F3}">
      <dgm:prSet phldrT="[Текст]"/>
      <dgm:spPr/>
      <dgm:t>
        <a:bodyPr/>
        <a:lstStyle/>
        <a:p>
          <a:r>
            <a:rPr lang="ru-RU" dirty="0" smtClean="0"/>
            <a:t>Сбор и анализ информации ОО о готовности к переходу к дистанционному обучению</a:t>
          </a:r>
          <a:endParaRPr lang="ru-RU" dirty="0"/>
        </a:p>
      </dgm:t>
    </dgm:pt>
    <dgm:pt modelId="{151E7C45-DD60-4ECD-B03D-9766B5D6E8C2}" type="parTrans" cxnId="{77D94E13-B9F0-4CF8-BD85-8220196FC8A2}">
      <dgm:prSet/>
      <dgm:spPr/>
      <dgm:t>
        <a:bodyPr/>
        <a:lstStyle/>
        <a:p>
          <a:endParaRPr lang="ru-RU"/>
        </a:p>
      </dgm:t>
    </dgm:pt>
    <dgm:pt modelId="{5CCAA938-AA32-42AA-A643-49234777E250}" type="sibTrans" cxnId="{77D94E13-B9F0-4CF8-BD85-8220196FC8A2}">
      <dgm:prSet/>
      <dgm:spPr/>
      <dgm:t>
        <a:bodyPr/>
        <a:lstStyle/>
        <a:p>
          <a:endParaRPr lang="ru-RU"/>
        </a:p>
      </dgm:t>
    </dgm:pt>
    <dgm:pt modelId="{3CD0EAB5-1EA8-4AD4-BA8B-F0A88F23A0A3}">
      <dgm:prSet phldrT="[Текст]"/>
      <dgm:spPr/>
      <dgm:t>
        <a:bodyPr/>
        <a:lstStyle/>
        <a:p>
          <a:r>
            <a:rPr lang="ru-RU" dirty="0" smtClean="0"/>
            <a:t>Выявление проблем с организацией дистанционного обучения	</a:t>
          </a:r>
          <a:endParaRPr lang="ru-RU" dirty="0"/>
        </a:p>
      </dgm:t>
    </dgm:pt>
    <dgm:pt modelId="{D0220BA6-A1D3-4ABC-8772-5496F2EEBB9A}" type="parTrans" cxnId="{AAD6EC99-84ED-4BEF-B327-5CBF7FBDB00B}">
      <dgm:prSet/>
      <dgm:spPr/>
      <dgm:t>
        <a:bodyPr/>
        <a:lstStyle/>
        <a:p>
          <a:endParaRPr lang="ru-RU"/>
        </a:p>
      </dgm:t>
    </dgm:pt>
    <dgm:pt modelId="{395B623E-97D6-470B-B3B9-A449899C4DDE}" type="sibTrans" cxnId="{AAD6EC99-84ED-4BEF-B327-5CBF7FBDB00B}">
      <dgm:prSet/>
      <dgm:spPr/>
      <dgm:t>
        <a:bodyPr/>
        <a:lstStyle/>
        <a:p>
          <a:endParaRPr lang="ru-RU"/>
        </a:p>
      </dgm:t>
    </dgm:pt>
    <dgm:pt modelId="{6B6FD019-F5D7-4A2F-9ECF-2094AAFD1709}">
      <dgm:prSet phldrT="[Текст]"/>
      <dgm:spPr/>
      <dgm:t>
        <a:bodyPr/>
        <a:lstStyle/>
        <a:p>
          <a:endParaRPr lang="ru-RU" dirty="0"/>
        </a:p>
      </dgm:t>
    </dgm:pt>
    <dgm:pt modelId="{B8DBBA61-7439-4397-836D-8FDEF357EC7B}" type="parTrans" cxnId="{1875E5ED-F118-49C3-9DE3-FC270E045D3E}">
      <dgm:prSet/>
      <dgm:spPr/>
      <dgm:t>
        <a:bodyPr/>
        <a:lstStyle/>
        <a:p>
          <a:endParaRPr lang="ru-RU"/>
        </a:p>
      </dgm:t>
    </dgm:pt>
    <dgm:pt modelId="{3D5C4EBF-18A2-47BE-8905-7AE9F5490F9E}" type="sibTrans" cxnId="{1875E5ED-F118-49C3-9DE3-FC270E045D3E}">
      <dgm:prSet/>
      <dgm:spPr/>
      <dgm:t>
        <a:bodyPr/>
        <a:lstStyle/>
        <a:p>
          <a:endParaRPr lang="ru-RU"/>
        </a:p>
      </dgm:t>
    </dgm:pt>
    <dgm:pt modelId="{B1E22CA7-7FA1-4011-8704-6175C82D061F}">
      <dgm:prSet phldrT="[Текст]"/>
      <dgm:spPr/>
      <dgm:t>
        <a:bodyPr/>
        <a:lstStyle/>
        <a:p>
          <a:r>
            <a:rPr lang="ru-RU" dirty="0" smtClean="0"/>
            <a:t>Пополнение сайта	</a:t>
          </a:r>
          <a:endParaRPr lang="ru-RU" dirty="0"/>
        </a:p>
      </dgm:t>
    </dgm:pt>
    <dgm:pt modelId="{EFA961E9-638B-41A8-B410-02C270B19138}" type="parTrans" cxnId="{5E2001C3-B4B4-42AB-8D08-EE26B109CDE5}">
      <dgm:prSet/>
      <dgm:spPr/>
      <dgm:t>
        <a:bodyPr/>
        <a:lstStyle/>
        <a:p>
          <a:endParaRPr lang="ru-RU"/>
        </a:p>
      </dgm:t>
    </dgm:pt>
    <dgm:pt modelId="{B99C3037-2485-4F5D-ABAB-CD6AC9B64228}" type="sibTrans" cxnId="{5E2001C3-B4B4-42AB-8D08-EE26B109CDE5}">
      <dgm:prSet/>
      <dgm:spPr/>
      <dgm:t>
        <a:bodyPr/>
        <a:lstStyle/>
        <a:p>
          <a:endParaRPr lang="ru-RU"/>
        </a:p>
      </dgm:t>
    </dgm:pt>
    <dgm:pt modelId="{B4AE40F3-1345-4751-96DD-4963279D640D}" type="pres">
      <dgm:prSet presAssocID="{74C86706-711F-43D6-A7D5-9105B3A4330D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3C117DE-B916-4A18-BA43-043FC5AC59CD}" type="pres">
      <dgm:prSet presAssocID="{65802F8E-993A-4716-AA20-3D9A44145D5B}" presName="compositeNode" presStyleCnt="0">
        <dgm:presLayoutVars>
          <dgm:bulletEnabled val="1"/>
        </dgm:presLayoutVars>
      </dgm:prSet>
      <dgm:spPr/>
    </dgm:pt>
    <dgm:pt modelId="{C87E13B6-B147-470A-895E-0A7F82DC6469}" type="pres">
      <dgm:prSet presAssocID="{65802F8E-993A-4716-AA20-3D9A44145D5B}" presName="imag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962209A2-D917-4F4C-8C40-A62B1C8BAACA}" type="pres">
      <dgm:prSet presAssocID="{65802F8E-993A-4716-AA20-3D9A44145D5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1584D-DE0C-40AA-8876-F25B4C105E09}" type="pres">
      <dgm:prSet presAssocID="{65802F8E-993A-4716-AA20-3D9A44145D5B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21E280-ED3F-4CD2-A5F0-D6B9BCF374D1}" type="pres">
      <dgm:prSet presAssocID="{16BD85C4-27B4-4C18-B1F2-D20101F888E5}" presName="sibTrans" presStyleCnt="0"/>
      <dgm:spPr/>
    </dgm:pt>
    <dgm:pt modelId="{15A1B46A-4626-4AEE-A941-5E8F73CCF476}" type="pres">
      <dgm:prSet presAssocID="{17A0E6C7-2CD9-4C46-AA8F-309E3A63B0DB}" presName="compositeNode" presStyleCnt="0">
        <dgm:presLayoutVars>
          <dgm:bulletEnabled val="1"/>
        </dgm:presLayoutVars>
      </dgm:prSet>
      <dgm:spPr/>
    </dgm:pt>
    <dgm:pt modelId="{AAA940B2-B641-40E4-9B97-81BF81A41C16}" type="pres">
      <dgm:prSet presAssocID="{17A0E6C7-2CD9-4C46-AA8F-309E3A63B0DB}" presName="imag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15723D99-0BAD-4282-A135-19597159A940}" type="pres">
      <dgm:prSet presAssocID="{17A0E6C7-2CD9-4C46-AA8F-309E3A63B0DB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20E6F-2D10-4013-B445-72A9A39B49A6}" type="pres">
      <dgm:prSet presAssocID="{17A0E6C7-2CD9-4C46-AA8F-309E3A63B0DB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96BE30-F625-419C-A910-34FFFDEF5EC4}" type="pres">
      <dgm:prSet presAssocID="{37F14803-EE51-43DB-8510-023CA38337CB}" presName="sibTrans" presStyleCnt="0"/>
      <dgm:spPr/>
    </dgm:pt>
    <dgm:pt modelId="{635E51BB-B6B4-45B3-9EA1-1E0FE6BE4F16}" type="pres">
      <dgm:prSet presAssocID="{E6416C84-74F9-4D41-8114-9EA8819366ED}" presName="compositeNode" presStyleCnt="0">
        <dgm:presLayoutVars>
          <dgm:bulletEnabled val="1"/>
        </dgm:presLayoutVars>
      </dgm:prSet>
      <dgm:spPr/>
    </dgm:pt>
    <dgm:pt modelId="{FC0BB890-86F0-4DF8-9CA5-463D6D89F113}" type="pres">
      <dgm:prSet presAssocID="{E6416C84-74F9-4D41-8114-9EA8819366ED}" presName="imag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9AE557-DB6D-4264-89B7-F926452FAF83}" type="pres">
      <dgm:prSet presAssocID="{E6416C84-74F9-4D41-8114-9EA8819366ED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A8D0C-8F2C-429D-944C-1735442B9A04}" type="pres">
      <dgm:prSet presAssocID="{E6416C84-74F9-4D41-8114-9EA8819366ED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EAF8D9-B222-402B-ADE5-5C2E5F4F7620}" type="presOf" srcId="{569B2D6D-C9B4-4280-9B00-DC2344B50D73}" destId="{4E9AE557-DB6D-4264-89B7-F926452FAF83}" srcOrd="0" destOrd="0" presId="urn:microsoft.com/office/officeart/2005/8/layout/hList2"/>
    <dgm:cxn modelId="{D043BA40-E723-44CE-9C3F-50952472EF5C}" srcId="{17A0E6C7-2CD9-4C46-AA8F-309E3A63B0DB}" destId="{0FA8239A-BBF2-4B81-90B2-BA87B3319B32}" srcOrd="0" destOrd="0" parTransId="{B71C4FE4-02C8-4A91-ACF9-5A35202EE266}" sibTransId="{7DFB7E31-3E94-41CD-B878-8F50341985A1}"/>
    <dgm:cxn modelId="{41619B41-85B5-4A68-8D2B-5EFF7857101C}" type="presOf" srcId="{6B6FD019-F5D7-4A2F-9ECF-2094AAFD1709}" destId="{4E9AE557-DB6D-4264-89B7-F926452FAF83}" srcOrd="0" destOrd="2" presId="urn:microsoft.com/office/officeart/2005/8/layout/hList2"/>
    <dgm:cxn modelId="{1875E5ED-F118-49C3-9DE3-FC270E045D3E}" srcId="{E6416C84-74F9-4D41-8114-9EA8819366ED}" destId="{6B6FD019-F5D7-4A2F-9ECF-2094AAFD1709}" srcOrd="2" destOrd="0" parTransId="{B8DBBA61-7439-4397-836D-8FDEF357EC7B}" sibTransId="{3D5C4EBF-18A2-47BE-8905-7AE9F5490F9E}"/>
    <dgm:cxn modelId="{31A05BE0-D0A3-4CBB-B457-2B92816EC246}" srcId="{65802F8E-993A-4716-AA20-3D9A44145D5B}" destId="{8684B606-A258-4E5D-9CC9-F2D2B70C64F4}" srcOrd="1" destOrd="0" parTransId="{A224E2A3-198E-4D91-A188-4C6D0F659F5A}" sibTransId="{0B376579-1B8E-441E-A0B6-9C68B239F3CF}"/>
    <dgm:cxn modelId="{B9C7F583-7D98-4BB5-8BFE-E07AF8649CD2}" type="presOf" srcId="{EE0AB570-814C-4C3B-BA4F-F6A29D81751A}" destId="{4E9AE557-DB6D-4264-89B7-F926452FAF83}" srcOrd="0" destOrd="1" presId="urn:microsoft.com/office/officeart/2005/8/layout/hList2"/>
    <dgm:cxn modelId="{7427EAD8-DF92-40A2-BA30-C5405C1DED33}" type="presOf" srcId="{17A0E6C7-2CD9-4C46-AA8F-309E3A63B0DB}" destId="{61520E6F-2D10-4013-B445-72A9A39B49A6}" srcOrd="0" destOrd="0" presId="urn:microsoft.com/office/officeart/2005/8/layout/hList2"/>
    <dgm:cxn modelId="{C0E3474D-9AF7-4022-9E7E-6220871FEEE8}" type="presOf" srcId="{CED39421-640D-476F-BD09-60F68057D0CB}" destId="{15723D99-0BAD-4282-A135-19597159A940}" srcOrd="0" destOrd="1" presId="urn:microsoft.com/office/officeart/2005/8/layout/hList2"/>
    <dgm:cxn modelId="{5E2001C3-B4B4-42AB-8D08-EE26B109CDE5}" srcId="{65802F8E-993A-4716-AA20-3D9A44145D5B}" destId="{B1E22CA7-7FA1-4011-8704-6175C82D061F}" srcOrd="3" destOrd="0" parTransId="{EFA961E9-638B-41A8-B410-02C270B19138}" sibTransId="{B99C3037-2485-4F5D-ABAB-CD6AC9B64228}"/>
    <dgm:cxn modelId="{3F9B7748-A552-4C43-A8AE-B7F181E916BE}" type="presOf" srcId="{F9B170E6-F0BA-4EF3-A091-A3239F6177F3}" destId="{962209A2-D917-4F4C-8C40-A62B1C8BAACA}" srcOrd="0" destOrd="2" presId="urn:microsoft.com/office/officeart/2005/8/layout/hList2"/>
    <dgm:cxn modelId="{B2E79392-8F08-4FD2-8F95-B2CE540FC3F3}" srcId="{65802F8E-993A-4716-AA20-3D9A44145D5B}" destId="{48A80CC5-6044-4486-97BC-D133750CE945}" srcOrd="0" destOrd="0" parTransId="{0B2DBCCE-1FCE-4197-98E3-D17CE8EC51C1}" sibTransId="{57426FF7-A0D8-44AE-BF4A-5CDB45E49C7A}"/>
    <dgm:cxn modelId="{F571B40E-790C-400D-A327-AA7A771F3784}" type="presOf" srcId="{3CD0EAB5-1EA8-4AD4-BA8B-F0A88F23A0A3}" destId="{15723D99-0BAD-4282-A135-19597159A940}" srcOrd="0" destOrd="2" presId="urn:microsoft.com/office/officeart/2005/8/layout/hList2"/>
    <dgm:cxn modelId="{AAD6EC99-84ED-4BEF-B327-5CBF7FBDB00B}" srcId="{17A0E6C7-2CD9-4C46-AA8F-309E3A63B0DB}" destId="{3CD0EAB5-1EA8-4AD4-BA8B-F0A88F23A0A3}" srcOrd="2" destOrd="0" parTransId="{D0220BA6-A1D3-4ABC-8772-5496F2EEBB9A}" sibTransId="{395B623E-97D6-470B-B3B9-A449899C4DDE}"/>
    <dgm:cxn modelId="{209CC528-CB7B-4336-A7BD-206BC33C7224}" type="presOf" srcId="{B1E22CA7-7FA1-4011-8704-6175C82D061F}" destId="{962209A2-D917-4F4C-8C40-A62B1C8BAACA}" srcOrd="0" destOrd="3" presId="urn:microsoft.com/office/officeart/2005/8/layout/hList2"/>
    <dgm:cxn modelId="{42551853-C82E-4006-87D5-6DC37CE90AEC}" type="presOf" srcId="{E6416C84-74F9-4D41-8114-9EA8819366ED}" destId="{E8DA8D0C-8F2C-429D-944C-1735442B9A04}" srcOrd="0" destOrd="0" presId="urn:microsoft.com/office/officeart/2005/8/layout/hList2"/>
    <dgm:cxn modelId="{1F9BDE2B-B3CE-4A20-9C3E-0D384C14680B}" type="presOf" srcId="{48A80CC5-6044-4486-97BC-D133750CE945}" destId="{962209A2-D917-4F4C-8C40-A62B1C8BAACA}" srcOrd="0" destOrd="0" presId="urn:microsoft.com/office/officeart/2005/8/layout/hList2"/>
    <dgm:cxn modelId="{1B559ED1-A3DE-4E20-8B3F-ED7A69922BF7}" type="presOf" srcId="{0FA8239A-BBF2-4B81-90B2-BA87B3319B32}" destId="{15723D99-0BAD-4282-A135-19597159A940}" srcOrd="0" destOrd="0" presId="urn:microsoft.com/office/officeart/2005/8/layout/hList2"/>
    <dgm:cxn modelId="{0696EAC3-33D1-4D90-BCCD-5FF45CE30CCB}" srcId="{E6416C84-74F9-4D41-8114-9EA8819366ED}" destId="{569B2D6D-C9B4-4280-9B00-DC2344B50D73}" srcOrd="0" destOrd="0" parTransId="{FCF90306-59F1-4F0C-8BAA-5E92DA79609D}" sibTransId="{562A2319-FEC5-4CA7-B798-AE27A6E17890}"/>
    <dgm:cxn modelId="{A7E18621-A785-429B-A59C-BD0520CFCF67}" srcId="{E6416C84-74F9-4D41-8114-9EA8819366ED}" destId="{EE0AB570-814C-4C3B-BA4F-F6A29D81751A}" srcOrd="1" destOrd="0" parTransId="{DA39C441-5313-47F9-A4D6-DC43487B694A}" sibTransId="{E1D7DB95-F411-4B6A-B2D5-C3479AE94902}"/>
    <dgm:cxn modelId="{49F95B8F-3F91-4B2C-A1B5-B379061DC96D}" srcId="{74C86706-711F-43D6-A7D5-9105B3A4330D}" destId="{65802F8E-993A-4716-AA20-3D9A44145D5B}" srcOrd="0" destOrd="0" parTransId="{ECE2A32F-ABEF-4652-AEC6-FE57238C2818}" sibTransId="{16BD85C4-27B4-4C18-B1F2-D20101F888E5}"/>
    <dgm:cxn modelId="{32EC6F23-70D8-4F98-93F2-D7CCF9EDCA1E}" srcId="{74C86706-711F-43D6-A7D5-9105B3A4330D}" destId="{17A0E6C7-2CD9-4C46-AA8F-309E3A63B0DB}" srcOrd="1" destOrd="0" parTransId="{F6DB6267-0587-4A5C-B0A9-0BFC19C1B636}" sibTransId="{37F14803-EE51-43DB-8510-023CA38337CB}"/>
    <dgm:cxn modelId="{D96FB698-B0BA-4042-A3E5-997DCA8FAC09}" srcId="{74C86706-711F-43D6-A7D5-9105B3A4330D}" destId="{E6416C84-74F9-4D41-8114-9EA8819366ED}" srcOrd="2" destOrd="0" parTransId="{8196A5A9-29FF-4FC0-BD05-53A8D49B09B2}" sibTransId="{D15316EB-56EB-420C-95F6-241A514C3654}"/>
    <dgm:cxn modelId="{4A5D2389-4C0F-4523-BE51-79033D5C9CA7}" type="presOf" srcId="{65802F8E-993A-4716-AA20-3D9A44145D5B}" destId="{EFA1584D-DE0C-40AA-8876-F25B4C105E09}" srcOrd="0" destOrd="0" presId="urn:microsoft.com/office/officeart/2005/8/layout/hList2"/>
    <dgm:cxn modelId="{77D94E13-B9F0-4CF8-BD85-8220196FC8A2}" srcId="{65802F8E-993A-4716-AA20-3D9A44145D5B}" destId="{F9B170E6-F0BA-4EF3-A091-A3239F6177F3}" srcOrd="2" destOrd="0" parTransId="{151E7C45-DD60-4ECD-B03D-9766B5D6E8C2}" sibTransId="{5CCAA938-AA32-42AA-A643-49234777E250}"/>
    <dgm:cxn modelId="{85A0CCB6-C826-492E-8510-B90D1ADE7B42}" type="presOf" srcId="{8684B606-A258-4E5D-9CC9-F2D2B70C64F4}" destId="{962209A2-D917-4F4C-8C40-A62B1C8BAACA}" srcOrd="0" destOrd="1" presId="urn:microsoft.com/office/officeart/2005/8/layout/hList2"/>
    <dgm:cxn modelId="{BD313CCF-98D1-4246-BE6F-37D386EBD527}" srcId="{17A0E6C7-2CD9-4C46-AA8F-309E3A63B0DB}" destId="{CED39421-640D-476F-BD09-60F68057D0CB}" srcOrd="1" destOrd="0" parTransId="{BC817FC7-8AE4-442F-98BE-35F2BB8CD74C}" sibTransId="{927E4CBC-A084-4CE2-A125-E162297FFBCA}"/>
    <dgm:cxn modelId="{DB9D0011-3B37-43A3-BC87-8868EC0DAE8F}" type="presOf" srcId="{74C86706-711F-43D6-A7D5-9105B3A4330D}" destId="{B4AE40F3-1345-4751-96DD-4963279D640D}" srcOrd="0" destOrd="0" presId="urn:microsoft.com/office/officeart/2005/8/layout/hList2"/>
    <dgm:cxn modelId="{A5DE7583-7425-4DE7-BB37-8A30DC7F30AB}" type="presParOf" srcId="{B4AE40F3-1345-4751-96DD-4963279D640D}" destId="{53C117DE-B916-4A18-BA43-043FC5AC59CD}" srcOrd="0" destOrd="0" presId="urn:microsoft.com/office/officeart/2005/8/layout/hList2"/>
    <dgm:cxn modelId="{E740B8BD-09BD-42D8-A9FD-9765CD0A7F40}" type="presParOf" srcId="{53C117DE-B916-4A18-BA43-043FC5AC59CD}" destId="{C87E13B6-B147-470A-895E-0A7F82DC6469}" srcOrd="0" destOrd="0" presId="urn:microsoft.com/office/officeart/2005/8/layout/hList2"/>
    <dgm:cxn modelId="{CAD0CE15-BBB5-4A58-BF99-57918306AE89}" type="presParOf" srcId="{53C117DE-B916-4A18-BA43-043FC5AC59CD}" destId="{962209A2-D917-4F4C-8C40-A62B1C8BAACA}" srcOrd="1" destOrd="0" presId="urn:microsoft.com/office/officeart/2005/8/layout/hList2"/>
    <dgm:cxn modelId="{A4B031D8-2A99-47B5-91D6-448C767E1007}" type="presParOf" srcId="{53C117DE-B916-4A18-BA43-043FC5AC59CD}" destId="{EFA1584D-DE0C-40AA-8876-F25B4C105E09}" srcOrd="2" destOrd="0" presId="urn:microsoft.com/office/officeart/2005/8/layout/hList2"/>
    <dgm:cxn modelId="{15D70A3B-404C-4070-906F-863C77F11E8A}" type="presParOf" srcId="{B4AE40F3-1345-4751-96DD-4963279D640D}" destId="{7821E280-ED3F-4CD2-A5F0-D6B9BCF374D1}" srcOrd="1" destOrd="0" presId="urn:microsoft.com/office/officeart/2005/8/layout/hList2"/>
    <dgm:cxn modelId="{BC55DED0-3D47-4B39-8318-195C0DDAA855}" type="presParOf" srcId="{B4AE40F3-1345-4751-96DD-4963279D640D}" destId="{15A1B46A-4626-4AEE-A941-5E8F73CCF476}" srcOrd="2" destOrd="0" presId="urn:microsoft.com/office/officeart/2005/8/layout/hList2"/>
    <dgm:cxn modelId="{5E443136-AF6A-47B6-94E4-7AECC2C3E94A}" type="presParOf" srcId="{15A1B46A-4626-4AEE-A941-5E8F73CCF476}" destId="{AAA940B2-B641-40E4-9B97-81BF81A41C16}" srcOrd="0" destOrd="0" presId="urn:microsoft.com/office/officeart/2005/8/layout/hList2"/>
    <dgm:cxn modelId="{D556C31D-06B7-42FF-BD2B-F8DC8A092F8D}" type="presParOf" srcId="{15A1B46A-4626-4AEE-A941-5E8F73CCF476}" destId="{15723D99-0BAD-4282-A135-19597159A940}" srcOrd="1" destOrd="0" presId="urn:microsoft.com/office/officeart/2005/8/layout/hList2"/>
    <dgm:cxn modelId="{F7A8A7AD-2DB3-4EF4-A97F-F98FCAF1AD49}" type="presParOf" srcId="{15A1B46A-4626-4AEE-A941-5E8F73CCF476}" destId="{61520E6F-2D10-4013-B445-72A9A39B49A6}" srcOrd="2" destOrd="0" presId="urn:microsoft.com/office/officeart/2005/8/layout/hList2"/>
    <dgm:cxn modelId="{42FC01A0-BEB5-41AF-ACF5-E027852C0343}" type="presParOf" srcId="{B4AE40F3-1345-4751-96DD-4963279D640D}" destId="{5196BE30-F625-419C-A910-34FFFDEF5EC4}" srcOrd="3" destOrd="0" presId="urn:microsoft.com/office/officeart/2005/8/layout/hList2"/>
    <dgm:cxn modelId="{7A4A1B1D-7B0B-41BC-996C-85FFCD328F59}" type="presParOf" srcId="{B4AE40F3-1345-4751-96DD-4963279D640D}" destId="{635E51BB-B6B4-45B3-9EA1-1E0FE6BE4F16}" srcOrd="4" destOrd="0" presId="urn:microsoft.com/office/officeart/2005/8/layout/hList2"/>
    <dgm:cxn modelId="{2A50B91A-CF33-4548-98B6-4C259E3D615C}" type="presParOf" srcId="{635E51BB-B6B4-45B3-9EA1-1E0FE6BE4F16}" destId="{FC0BB890-86F0-4DF8-9CA5-463D6D89F113}" srcOrd="0" destOrd="0" presId="urn:microsoft.com/office/officeart/2005/8/layout/hList2"/>
    <dgm:cxn modelId="{21107892-9816-4B3D-A1DB-2BAD2F967C6E}" type="presParOf" srcId="{635E51BB-B6B4-45B3-9EA1-1E0FE6BE4F16}" destId="{4E9AE557-DB6D-4264-89B7-F926452FAF83}" srcOrd="1" destOrd="0" presId="urn:microsoft.com/office/officeart/2005/8/layout/hList2"/>
    <dgm:cxn modelId="{63BE1724-C37F-4FA0-9CD0-BE1ACAE0ED94}" type="presParOf" srcId="{635E51BB-B6B4-45B3-9EA1-1E0FE6BE4F16}" destId="{E8DA8D0C-8F2C-429D-944C-1735442B9A04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165DAF-4AC3-4281-907F-D78E3AEE4BE4}">
      <dsp:nvSpPr>
        <dsp:cNvPr id="0" name=""/>
        <dsp:cNvSpPr/>
      </dsp:nvSpPr>
      <dsp:spPr>
        <a:xfrm rot="5400000">
          <a:off x="3411609" y="604778"/>
          <a:ext cx="2238061" cy="194711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Количество школ – 22 ,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/>
            <a:t> в них детей 6697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-5400000">
        <a:off x="3860508" y="808070"/>
        <a:ext cx="1340263" cy="1540532"/>
      </dsp:txXfrm>
    </dsp:sp>
    <dsp:sp modelId="{A2B3A839-99BC-4A04-AD93-794DA9A30198}">
      <dsp:nvSpPr>
        <dsp:cNvPr id="0" name=""/>
        <dsp:cNvSpPr/>
      </dsp:nvSpPr>
      <dsp:spPr>
        <a:xfrm>
          <a:off x="5563281" y="906916"/>
          <a:ext cx="2497676" cy="134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563281" y="906916"/>
        <a:ext cx="2497676" cy="1342836"/>
      </dsp:txXfrm>
    </dsp:sp>
    <dsp:sp modelId="{0058E9D3-1F22-472C-BF85-48A693301A5B}">
      <dsp:nvSpPr>
        <dsp:cNvPr id="0" name=""/>
        <dsp:cNvSpPr/>
      </dsp:nvSpPr>
      <dsp:spPr>
        <a:xfrm rot="5400000">
          <a:off x="1308727" y="604778"/>
          <a:ext cx="2238061" cy="194711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 УДО, в них детей 6525</a:t>
          </a:r>
          <a:endParaRPr lang="ru-RU" sz="2700" kern="1200" dirty="0"/>
        </a:p>
      </dsp:txBody>
      <dsp:txXfrm rot="-5400000">
        <a:off x="1757626" y="808070"/>
        <a:ext cx="1340263" cy="1540532"/>
      </dsp:txXfrm>
    </dsp:sp>
    <dsp:sp modelId="{B770ED5E-2690-4E3F-BC1B-0B1E95788332}">
      <dsp:nvSpPr>
        <dsp:cNvPr id="0" name=""/>
        <dsp:cNvSpPr/>
      </dsp:nvSpPr>
      <dsp:spPr>
        <a:xfrm rot="5400000">
          <a:off x="2356140" y="2504444"/>
          <a:ext cx="2238061" cy="194711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Количество школ для детей с ОВЗ – 2, в </a:t>
          </a:r>
          <a:r>
            <a:rPr lang="ru-RU" sz="1400" kern="1200" smtClean="0"/>
            <a:t>них детей - 164</a:t>
          </a:r>
          <a:endParaRPr lang="ru-RU" kern="1200" dirty="0"/>
        </a:p>
      </dsp:txBody>
      <dsp:txXfrm rot="-5400000">
        <a:off x="2805039" y="2707736"/>
        <a:ext cx="1340263" cy="1540532"/>
      </dsp:txXfrm>
    </dsp:sp>
    <dsp:sp modelId="{D7896EF9-7FAD-4F74-800F-6213F183FBFF}">
      <dsp:nvSpPr>
        <dsp:cNvPr id="0" name=""/>
        <dsp:cNvSpPr/>
      </dsp:nvSpPr>
      <dsp:spPr>
        <a:xfrm>
          <a:off x="3937" y="2806582"/>
          <a:ext cx="2417106" cy="1342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3937" y="2806582"/>
        <a:ext cx="2417106" cy="1342836"/>
      </dsp:txXfrm>
    </dsp:sp>
    <dsp:sp modelId="{9297968D-8B0B-4B16-9FC4-FEA281F8F93E}">
      <dsp:nvSpPr>
        <dsp:cNvPr id="0" name=""/>
        <dsp:cNvSpPr/>
      </dsp:nvSpPr>
      <dsp:spPr>
        <a:xfrm rot="5400000">
          <a:off x="4432210" y="2514135"/>
          <a:ext cx="2238061" cy="194711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Количество ДОУ – 44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Количество воспитанников – 3930 чел.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 rot="-5400000">
        <a:off x="4881109" y="2717427"/>
        <a:ext cx="1340263" cy="1540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D000D-3B3A-44D9-8988-C02437E9D6E2}">
      <dsp:nvSpPr>
        <dsp:cNvPr id="0" name=""/>
        <dsp:cNvSpPr/>
      </dsp:nvSpPr>
      <dsp:spPr>
        <a:xfrm>
          <a:off x="0" y="0"/>
          <a:ext cx="7920880" cy="15751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kern="1200" dirty="0" smtClean="0"/>
            <a:t>Количество обучающихся – 6698чел.</a:t>
          </a:r>
        </a:p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1741693" y="0"/>
        <a:ext cx="6179186" cy="1575174"/>
      </dsp:txXfrm>
    </dsp:sp>
    <dsp:sp modelId="{7B620510-72E1-42CF-8331-C4B00216830E}">
      <dsp:nvSpPr>
        <dsp:cNvPr id="0" name=""/>
        <dsp:cNvSpPr/>
      </dsp:nvSpPr>
      <dsp:spPr>
        <a:xfrm>
          <a:off x="157517" y="157517"/>
          <a:ext cx="1584176" cy="12601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C4848E-5907-4566-A072-1C4E564CFEC7}">
      <dsp:nvSpPr>
        <dsp:cNvPr id="0" name=""/>
        <dsp:cNvSpPr/>
      </dsp:nvSpPr>
      <dsp:spPr>
        <a:xfrm>
          <a:off x="0" y="1732692"/>
          <a:ext cx="7920880" cy="15751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Количество обучающихся по индивидуальным учебным планам – 26  чел. (0,38%)</a:t>
          </a:r>
          <a:endParaRPr lang="ru-RU" sz="2000" kern="1200" dirty="0"/>
        </a:p>
      </dsp:txBody>
      <dsp:txXfrm>
        <a:off x="1741693" y="1732692"/>
        <a:ext cx="6179186" cy="1575174"/>
      </dsp:txXfrm>
    </dsp:sp>
    <dsp:sp modelId="{6E2FE4D9-19EC-4ACF-8AA6-02EA4E9C855B}">
      <dsp:nvSpPr>
        <dsp:cNvPr id="0" name=""/>
        <dsp:cNvSpPr/>
      </dsp:nvSpPr>
      <dsp:spPr>
        <a:xfrm>
          <a:off x="157517" y="1890209"/>
          <a:ext cx="1584176" cy="12601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9A8D3D5-DECC-470C-8E53-FAA447B01200}">
      <dsp:nvSpPr>
        <dsp:cNvPr id="0" name=""/>
        <dsp:cNvSpPr/>
      </dsp:nvSpPr>
      <dsp:spPr>
        <a:xfrm>
          <a:off x="0" y="3465384"/>
          <a:ext cx="7920880" cy="15751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Количество обучающихся с интегрированным обучением – 328  (4,8%)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Количество обучающихся с применением дистанционных технологий – 6344 ( 97,7 %)</a:t>
          </a:r>
          <a:endParaRPr lang="ru-RU" sz="2400" kern="1200" dirty="0"/>
        </a:p>
      </dsp:txBody>
      <dsp:txXfrm>
        <a:off x="1741693" y="3465384"/>
        <a:ext cx="6179186" cy="1575174"/>
      </dsp:txXfrm>
    </dsp:sp>
    <dsp:sp modelId="{F4EF2BA3-42C6-4302-9379-D2F26D87F9A7}">
      <dsp:nvSpPr>
        <dsp:cNvPr id="0" name=""/>
        <dsp:cNvSpPr/>
      </dsp:nvSpPr>
      <dsp:spPr>
        <a:xfrm>
          <a:off x="157517" y="3622902"/>
          <a:ext cx="1584176" cy="12601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1584D-DE0C-40AA-8876-F25B4C105E09}">
      <dsp:nvSpPr>
        <dsp:cNvPr id="0" name=""/>
        <dsp:cNvSpPr/>
      </dsp:nvSpPr>
      <dsp:spPr>
        <a:xfrm rot="16200000">
          <a:off x="-1516044" y="2326353"/>
          <a:ext cx="3530251" cy="39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9316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 этап</a:t>
          </a:r>
          <a:endParaRPr lang="ru-RU" sz="2800" kern="1200" dirty="0"/>
        </a:p>
      </dsp:txBody>
      <dsp:txXfrm>
        <a:off x="-1516044" y="2326353"/>
        <a:ext cx="3530251" cy="396075"/>
      </dsp:txXfrm>
    </dsp:sp>
    <dsp:sp modelId="{962209A2-D917-4F4C-8C40-A62B1C8BAACA}">
      <dsp:nvSpPr>
        <dsp:cNvPr id="0" name=""/>
        <dsp:cNvSpPr/>
      </dsp:nvSpPr>
      <dsp:spPr>
        <a:xfrm>
          <a:off x="447118" y="759265"/>
          <a:ext cx="1972874" cy="353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49316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Нормативно-правовая база ОО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Сбор и анализ информации ОО о готовности к переходу к дистанционному обучению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Пополнение сайта	</a:t>
          </a:r>
          <a:endParaRPr lang="ru-RU" sz="1500" kern="1200" dirty="0"/>
        </a:p>
      </dsp:txBody>
      <dsp:txXfrm>
        <a:off x="447118" y="759265"/>
        <a:ext cx="1972874" cy="3530251"/>
      </dsp:txXfrm>
    </dsp:sp>
    <dsp:sp modelId="{C87E13B6-B147-470A-895E-0A7F82DC6469}">
      <dsp:nvSpPr>
        <dsp:cNvPr id="0" name=""/>
        <dsp:cNvSpPr/>
      </dsp:nvSpPr>
      <dsp:spPr>
        <a:xfrm>
          <a:off x="51042" y="236446"/>
          <a:ext cx="792150" cy="79215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20E6F-2D10-4013-B445-72A9A39B49A6}">
      <dsp:nvSpPr>
        <dsp:cNvPr id="0" name=""/>
        <dsp:cNvSpPr/>
      </dsp:nvSpPr>
      <dsp:spPr>
        <a:xfrm rot="16200000">
          <a:off x="1363236" y="2326353"/>
          <a:ext cx="3530251" cy="39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9316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 этап </a:t>
          </a:r>
          <a:endParaRPr lang="ru-RU" sz="2800" kern="1200" dirty="0"/>
        </a:p>
      </dsp:txBody>
      <dsp:txXfrm>
        <a:off x="1363236" y="2326353"/>
        <a:ext cx="3530251" cy="396075"/>
      </dsp:txXfrm>
    </dsp:sp>
    <dsp:sp modelId="{15723D99-0BAD-4282-A135-19597159A940}">
      <dsp:nvSpPr>
        <dsp:cNvPr id="0" name=""/>
        <dsp:cNvSpPr/>
      </dsp:nvSpPr>
      <dsp:spPr>
        <a:xfrm>
          <a:off x="3326400" y="759265"/>
          <a:ext cx="1972874" cy="353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49316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Анализ информационных ресурсов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Выездная проверка готовности ОО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Выявление проблем с организацией дистанционного обучения	</a:t>
          </a:r>
          <a:endParaRPr lang="ru-RU" sz="1500" kern="1200" dirty="0"/>
        </a:p>
      </dsp:txBody>
      <dsp:txXfrm>
        <a:off x="3326400" y="759265"/>
        <a:ext cx="1972874" cy="3530251"/>
      </dsp:txXfrm>
    </dsp:sp>
    <dsp:sp modelId="{AAA940B2-B641-40E4-9B97-81BF81A41C16}">
      <dsp:nvSpPr>
        <dsp:cNvPr id="0" name=""/>
        <dsp:cNvSpPr/>
      </dsp:nvSpPr>
      <dsp:spPr>
        <a:xfrm>
          <a:off x="2930324" y="236446"/>
          <a:ext cx="792150" cy="792150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DA8D0C-8F2C-429D-944C-1735442B9A04}">
      <dsp:nvSpPr>
        <dsp:cNvPr id="0" name=""/>
        <dsp:cNvSpPr/>
      </dsp:nvSpPr>
      <dsp:spPr>
        <a:xfrm rot="16200000">
          <a:off x="4242518" y="2326353"/>
          <a:ext cx="3530251" cy="396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9316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 этап</a:t>
          </a:r>
          <a:endParaRPr lang="ru-RU" sz="2800" kern="1200" dirty="0"/>
        </a:p>
      </dsp:txBody>
      <dsp:txXfrm>
        <a:off x="4242518" y="2326353"/>
        <a:ext cx="3530251" cy="396075"/>
      </dsp:txXfrm>
    </dsp:sp>
    <dsp:sp modelId="{4E9AE557-DB6D-4264-89B7-F926452FAF83}">
      <dsp:nvSpPr>
        <dsp:cNvPr id="0" name=""/>
        <dsp:cNvSpPr/>
      </dsp:nvSpPr>
      <dsp:spPr>
        <a:xfrm>
          <a:off x="6205682" y="759265"/>
          <a:ext cx="1972874" cy="35302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349316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Выездная проверка  ПАО «</a:t>
          </a:r>
          <a:r>
            <a:rPr lang="ru-RU" sz="1500" kern="1200" dirty="0" err="1" smtClean="0"/>
            <a:t>Таттелеком</a:t>
          </a:r>
          <a:r>
            <a:rPr lang="ru-RU" sz="1500" kern="1200" dirty="0" smtClean="0"/>
            <a:t>» в ОО по проверке скорости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Составление списков детей без информационных ресурсов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>
        <a:off x="6205682" y="759265"/>
        <a:ext cx="1972874" cy="3530251"/>
      </dsp:txXfrm>
    </dsp:sp>
    <dsp:sp modelId="{FC0BB890-86F0-4DF8-9CA5-463D6D89F113}">
      <dsp:nvSpPr>
        <dsp:cNvPr id="0" name=""/>
        <dsp:cNvSpPr/>
      </dsp:nvSpPr>
      <dsp:spPr>
        <a:xfrm>
          <a:off x="5809606" y="236446"/>
          <a:ext cx="792150" cy="79215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>
              <a:defRPr sz="1200"/>
            </a:lvl1pPr>
          </a:lstStyle>
          <a:p>
            <a:fld id="{959BF71B-EA05-46DE-832E-D54944C21F69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>
              <a:defRPr sz="1200"/>
            </a:lvl1pPr>
          </a:lstStyle>
          <a:p>
            <a:fld id="{603E8024-507E-41C4-8FBC-3F3243F7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5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1E07CF-B782-434B-8957-5C8C5BEAAA34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6FAD5-3FCE-4F4D-86DE-DF6DD76B759E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06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C4E4DA-2FD0-4515-A3F1-DC5D9044E5B3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67485-ADE6-46AA-BCE7-9C01CC65285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9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E00CA6-9AB2-4E6B-9003-8A1E778D50EA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EABD1-1BD6-44B4-86AA-40A177A4047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2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27660D-B916-458C-ADB6-5ADBE29A145E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70C43F-8A3E-416B-AFDA-5CA07304E37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89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72AC15-3E0F-47E5-A64D-3E4D14EEDBF9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3A4D6-AE11-4665-9E55-EBD11D4F075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3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0E6377-2D5F-4987-8437-6359397E57A6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60FDA-BE34-49CD-8C49-4482DA1727E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50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7F003A-670F-45C0-B7C3-251129EFE07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8CCFC-F70F-4649-BCD8-35D3063E3A62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3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2DC47D-7902-458F-802D-CADA7299183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85726-C4E7-4CB4-BF61-BEB55FCE6A13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83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CEF3CC-1CA8-4DE8-80C5-21FCD21B4F82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EF21E-C800-4AF1-A0AA-ACC7068F249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81E47E-D1B1-4BDF-B5B8-4C187D98B5AE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E6BEA-E296-4390-AADA-A6B938EAC89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170085-AB7D-4BBA-A0E6-4A946E8CE159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2E79B3-60FB-4FDA-BCC3-99DA48DF5E6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7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69FFB39-42B2-4253-B484-3D25635F4D8C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30.03.2020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D86D1-F9A8-4269-80CB-13272BA5A3B5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8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aklass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5.jpeg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0" y="1028733"/>
            <a:ext cx="920242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flat" dir="tl">
              <a:rot lat="0" lon="0" rev="6600000"/>
            </a:lightRig>
          </a:scene3d>
          <a:sp3d/>
        </p:spPr>
        <p:txBody>
          <a:bodyPr vert="horz" wrap="square" lIns="91360" tIns="45680" rIns="91360" bIns="45680" numCol="1" anchor="ctr" anchorCtr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22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2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endParaRPr lang="ru-RU" sz="22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Админ\Desktop\2001\2020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07" y="2"/>
            <a:ext cx="9202420" cy="688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11683" y="188640"/>
            <a:ext cx="4572000" cy="25391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2060"/>
                </a:solidFill>
              </a:rPr>
              <a:t>Организация деятельности образовательных организаций Азнакаевского муниципального района в условиях сложившейся эпидемиологической ситуации</a:t>
            </a:r>
          </a:p>
          <a:p>
            <a:pPr algn="r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</a:rPr>
              <a:t>Гилязова З.С. – начальник МКУ УО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511925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Требования СанПиН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72816"/>
            <a:ext cx="7245424" cy="4425672"/>
          </a:xfrm>
        </p:spPr>
        <p:txBody>
          <a:bodyPr/>
          <a:lstStyle/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Общее время работы за компьютером не должно превышать нормы:</a:t>
            </a:r>
          </a:p>
          <a:p>
            <a:pPr marL="34528" indent="0" algn="ctr">
              <a:buNone/>
            </a:pPr>
            <a:endParaRPr lang="ru-RU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1-4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классы –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15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минут</a:t>
            </a: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5-6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классы –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20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минут</a:t>
            </a: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7-11 классы –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25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минут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460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" y="0"/>
            <a:ext cx="9034240" cy="6451013"/>
          </a:xfrm>
        </p:spPr>
      </p:pic>
    </p:spTree>
    <p:extLst>
      <p:ext uri="{BB962C8B-B14F-4D97-AF65-F5344CB8AC3E}">
        <p14:creationId xmlns:p14="http://schemas.microsoft.com/office/powerpoint/2010/main" val="1322526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6988349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Основные этапы перехода на дистанционное обучение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136904" cy="5328592"/>
          </a:xfrm>
        </p:spPr>
        <p:txBody>
          <a:bodyPr/>
          <a:lstStyle/>
          <a:p>
            <a:pPr marL="34528" indent="0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1. Диагностика возможностей перехода на дистанционное обучение.</a:t>
            </a:r>
          </a:p>
          <a:p>
            <a:pPr marL="34528" indent="0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2. Приказ о переходе на дистанционное обучение с назначением ответственных за внесение изменений в рабочие программы по предметам с учетом требований СанПиН.</a:t>
            </a:r>
          </a:p>
          <a:p>
            <a:pPr marL="34528" indent="0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. Локальный акт: положение  об электронном обучении и использовании дистанционных образовательных технологий.</a:t>
            </a:r>
          </a:p>
          <a:p>
            <a:pPr marL="34528" indent="0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. Размещение нормативных документов на сайте образовательной организации. </a:t>
            </a:r>
          </a:p>
          <a:p>
            <a:pPr marL="34528" indent="0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. Уведомление родителей о введении электронного обучения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и использовании дистанционных образовательных технологий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34528" indent="0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6. Заявления родителей в письменной форме.</a:t>
            </a:r>
          </a:p>
          <a:p>
            <a:pPr marL="34528" indent="0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7. Организация дистанционного обучения.</a:t>
            </a:r>
          </a:p>
          <a:p>
            <a:pPr marL="34528" indent="0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8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. Осуществление мониторинга.</a:t>
            </a:r>
          </a:p>
          <a:p>
            <a:pPr marL="34528" indent="0">
              <a:buNone/>
            </a:pPr>
            <a:endParaRPr lang="ru-RU" dirty="0"/>
          </a:p>
          <a:p>
            <a:pPr marL="345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099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88640"/>
            <a:ext cx="9135083" cy="652302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306"/>
            <a:ext cx="9144000" cy="652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2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306"/>
            <a:ext cx="9144000" cy="652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49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04856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Используемые цифровые образовательные платформы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12968" cy="4752528"/>
          </a:xfrm>
        </p:spPr>
        <p:txBody>
          <a:bodyPr/>
          <a:lstStyle/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Calibri"/>
                <a:ea typeface="Times New Roman" panose="02020603050405020304" pitchFamily="18" charset="0"/>
              </a:rPr>
              <a:t>Государственная </a:t>
            </a:r>
            <a:r>
              <a:rPr lang="ru-RU" sz="2000" dirty="0">
                <a:latin typeface="Calibri"/>
                <a:ea typeface="Times New Roman" panose="02020603050405020304" pitchFamily="18" charset="0"/>
              </a:rPr>
              <a:t>информационная система «Электронное образование Республики Татарстан» </a:t>
            </a:r>
            <a:r>
              <a:rPr lang="en-US" sz="2000" dirty="0">
                <a:latin typeface="Calibri"/>
                <a:ea typeface="Times New Roman" panose="02020603050405020304" pitchFamily="18" charset="0"/>
              </a:rPr>
              <a:t>edu.tatar.ru</a:t>
            </a:r>
            <a:r>
              <a:rPr lang="ru-RU" sz="2000" dirty="0">
                <a:latin typeface="Calibri"/>
                <a:ea typeface="Times New Roman" panose="02020603050405020304" pitchFamily="18" charset="0"/>
              </a:rPr>
              <a:t>:</a:t>
            </a:r>
          </a:p>
          <a:p>
            <a:pPr algn="just" defTabSz="914378">
              <a:buFont typeface="Wingdings" panose="05000000000000000000" pitchFamily="2" charset="2"/>
              <a:buChar char="v"/>
            </a:pPr>
            <a:r>
              <a:rPr lang="ru-RU" sz="2000" dirty="0">
                <a:latin typeface="Calibri"/>
                <a:ea typeface="Times New Roman" panose="02020603050405020304" pitchFamily="18" charset="0"/>
              </a:rPr>
              <a:t>            электронный журнал и дневник</a:t>
            </a:r>
          </a:p>
          <a:p>
            <a:pPr algn="just" defTabSz="914378">
              <a:buFont typeface="Wingdings" panose="05000000000000000000" pitchFamily="2" charset="2"/>
              <a:buChar char="v"/>
            </a:pPr>
            <a:r>
              <a:rPr lang="ru-RU" sz="2000" dirty="0">
                <a:latin typeface="Calibri"/>
                <a:ea typeface="Times New Roman" panose="02020603050405020304" pitchFamily="18" charset="0"/>
              </a:rPr>
              <a:t>            виртуальные </a:t>
            </a:r>
            <a:r>
              <a:rPr lang="ru-RU" sz="2000" dirty="0" smtClean="0">
                <a:latin typeface="Calibri"/>
                <a:ea typeface="Times New Roman" panose="02020603050405020304" pitchFamily="18" charset="0"/>
              </a:rPr>
              <a:t>факультативы</a:t>
            </a:r>
          </a:p>
          <a:p>
            <a:pPr algn="just" defTabSz="914378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Calibri"/>
                <a:ea typeface="Times New Roman" panose="02020603050405020304" pitchFamily="18" charset="0"/>
              </a:rPr>
              <a:t>             сайты педагогов</a:t>
            </a:r>
            <a:endParaRPr lang="ru-RU" sz="2000" dirty="0">
              <a:latin typeface="Calibri"/>
              <a:ea typeface="Times New Roman" panose="02020603050405020304" pitchFamily="18" charset="0"/>
            </a:endParaRP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Российская электронная школа» (https://resh.edu.ru)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«Мобильное Электронное Образование» (https://mob-edu.ru)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«Открытая школа 2035» (https://2035school.ru)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» (https://uchi.ru)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Якласс</a:t>
            </a: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https://www.yaklass.ru</a:t>
            </a:r>
            <a:r>
              <a:rPr lang="ru-RU" sz="2000" dirty="0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«Бином» </a:t>
            </a:r>
          </a:p>
          <a:p>
            <a:pPr marL="266693" indent="-266693" algn="just" defTabSz="914378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Образовательная платформа </a:t>
            </a:r>
            <a:r>
              <a:rPr lang="en-US" sz="2000" dirty="0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Lecta</a:t>
            </a:r>
            <a:r>
              <a:rPr lang="en-US" sz="2000" dirty="0" smtClean="0"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Calibri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528" indent="0">
              <a:buNone/>
            </a:pP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2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858" b="8532"/>
          <a:stretch/>
        </p:blipFill>
        <p:spPr>
          <a:xfrm>
            <a:off x="337897" y="1197735"/>
            <a:ext cx="5593827" cy="36318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908720"/>
            <a:ext cx="2139843" cy="3048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4394"/>
          <a:stretch/>
        </p:blipFill>
        <p:spPr>
          <a:xfrm>
            <a:off x="2915816" y="3090664"/>
            <a:ext cx="5256584" cy="3767336"/>
          </a:xfrm>
          <a:prstGeom prst="rect">
            <a:avLst/>
          </a:prstGeom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07504" y="179569"/>
            <a:ext cx="7348390" cy="81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Дистанционная работа с учащимися на базе онлайн-платформы «Открытая школа 2035»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1" t="3537" r="-193" b="4791"/>
          <a:stretch/>
        </p:blipFill>
        <p:spPr bwMode="auto">
          <a:xfrm>
            <a:off x="323528" y="395511"/>
            <a:ext cx="7280910" cy="414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3" b="4403"/>
          <a:stretch/>
        </p:blipFill>
        <p:spPr bwMode="auto">
          <a:xfrm>
            <a:off x="1547664" y="2348880"/>
            <a:ext cx="7488832" cy="4331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972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5940425" cy="356425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00729" y="2204864"/>
            <a:ext cx="754327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92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12\Desktop\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5940425" cy="371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2\Desktop\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708920"/>
            <a:ext cx="5940425" cy="371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191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124299"/>
            <a:ext cx="1688738" cy="938865"/>
          </a:xfrm>
          <a:prstGeom prst="rect">
            <a:avLst/>
          </a:prstGeom>
        </p:spPr>
      </p:pic>
      <p:pic>
        <p:nvPicPr>
          <p:cNvPr id="4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9289"/>
          <a:stretch/>
        </p:blipFill>
        <p:spPr bwMode="auto">
          <a:xfrm>
            <a:off x="251520" y="55729"/>
            <a:ext cx="1455771" cy="10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352928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sz="2400" dirty="0">
                <a:solidFill>
                  <a:srgbClr val="002060"/>
                </a:solidFill>
              </a:rPr>
              <a:t>Образовательное пространство </a:t>
            </a:r>
            <a:r>
              <a:rPr lang="ru-RU" altLang="ru-RU" sz="2400" dirty="0" smtClean="0">
                <a:solidFill>
                  <a:srgbClr val="002060"/>
                </a:solidFill>
              </a:rPr>
              <a:t>Азнакаевского </a:t>
            </a:r>
            <a:r>
              <a:rPr lang="ru-RU" altLang="ru-RU" sz="2400" dirty="0">
                <a:solidFill>
                  <a:srgbClr val="002060"/>
                </a:solidFill>
              </a:rPr>
              <a:t>муниципального района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7920880" cy="4680520"/>
          </a:xfrm>
        </p:spPr>
        <p:txBody>
          <a:bodyPr/>
          <a:lstStyle/>
          <a:p>
            <a:pPr marL="34528" indent="0" algn="ctr" hangingPunct="0">
              <a:buNone/>
            </a:pPr>
            <a:endParaRPr lang="ru-R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sz="2400" dirty="0" smtClean="0"/>
          </a:p>
          <a:p>
            <a:pPr marL="34528" indent="0">
              <a:buNone/>
            </a:pPr>
            <a:endParaRPr lang="ru-RU" sz="2400" dirty="0"/>
          </a:p>
          <a:p>
            <a:pPr marL="34528" indent="0">
              <a:buNone/>
            </a:pPr>
            <a:endParaRPr lang="ru-RU" sz="2400" dirty="0"/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528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93857916"/>
              </p:ext>
            </p:extLst>
          </p:nvPr>
        </p:nvGraphicFramePr>
        <p:xfrm>
          <a:off x="611560" y="1397000"/>
          <a:ext cx="8064896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97" y="4149080"/>
            <a:ext cx="1800200" cy="1547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180917"/>
            <a:ext cx="1872208" cy="124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71" t="4415" b="5298"/>
          <a:stretch/>
        </p:blipFill>
        <p:spPr>
          <a:xfrm>
            <a:off x="683568" y="697300"/>
            <a:ext cx="8253061" cy="57569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116632"/>
            <a:ext cx="72763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Дистанционное обучение по родному (татарскому) языку и литературе в общеобразовательных организациях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6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305323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257" y="404663"/>
            <a:ext cx="2347461" cy="146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4663"/>
            <a:ext cx="2376264" cy="148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1" y="2348880"/>
            <a:ext cx="2406074" cy="150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77611"/>
            <a:ext cx="2520280" cy="1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968" y="2204864"/>
            <a:ext cx="2565900" cy="16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08" y="4218494"/>
            <a:ext cx="2637224" cy="164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22" y="4218494"/>
            <a:ext cx="2767946" cy="172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494" y="4218494"/>
            <a:ext cx="2767946" cy="172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793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82" y="483393"/>
            <a:ext cx="8372475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020" y="1048543"/>
            <a:ext cx="3614737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3842925" y="1889918"/>
            <a:ext cx="457200" cy="8175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39325" y="2707481"/>
            <a:ext cx="8105775" cy="29797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33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27584" y="195487"/>
            <a:ext cx="7704856" cy="648072"/>
          </a:xfrm>
          <a:effectLst/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Нормативная база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090277"/>
              </p:ext>
            </p:extLst>
          </p:nvPr>
        </p:nvGraphicFramePr>
        <p:xfrm>
          <a:off x="395536" y="1340768"/>
          <a:ext cx="8131564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4056"/>
                <a:gridCol w="7627508"/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200" dirty="0" smtClean="0"/>
                        <a:t>1.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Статьи 13, 16  Федерального закона от 29 декабря 2012 г. № 273-ФЗ «Об образовании в Российской Федерации».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200" dirty="0" smtClean="0"/>
                        <a:t>2.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образования и науки Российской Федерации от 23 августа 2017 г.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200" dirty="0" smtClean="0"/>
                        <a:t>3.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просвещения России «Об организации образовательной деятельности в организациях, реализующих образовательные программы начального общего, основного общего и среднего общего образования, образовательные программы среднего профессионального образования, дополнительные образовательные программы в условиях распространения новой коронавирусной инфекции на территории Российской Федерации» от 14.03.2020 г. №104.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200" dirty="0" smtClean="0"/>
                        <a:t>4.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Методические рекомендации Министерства просвещения Российской Федерации по реализации образовательных программ начального общего, основного общего, среднего общего образования, образовательных программ среднего профессионального образования и дополнительных общеобразовательных программ с применением электронного обучения и дистанционных образовательных технологий.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200" dirty="0" smtClean="0"/>
                        <a:t>5.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4.Инструктивно-методическое письмо Министерства образования и науки Республики Татарстан от 19.03.2020  № 3414/20 «О реализации организациями, осуществляющими образовательную деятельность, образовательных программ с применением электронного обучения, дистанционных образовательных технологий».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9289"/>
          <a:stretch/>
        </p:blipFill>
        <p:spPr bwMode="auto">
          <a:xfrm>
            <a:off x="107504" y="55729"/>
            <a:ext cx="1455771" cy="10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124299"/>
            <a:ext cx="1688738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86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95487"/>
            <a:ext cx="7704856" cy="648072"/>
          </a:xfrm>
          <a:effectLst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Нормативная база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196752"/>
            <a:ext cx="8709396" cy="5256584"/>
          </a:xfrm>
        </p:spPr>
        <p:txBody>
          <a:bodyPr/>
          <a:lstStyle/>
          <a:p>
            <a:pPr marL="34528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528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		</a:t>
            </a:r>
          </a:p>
          <a:p>
            <a:pPr marL="377428" indent="-342900">
              <a:buAutoNum type="arabicPeriod"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568033"/>
              </p:ext>
            </p:extLst>
          </p:nvPr>
        </p:nvGraphicFramePr>
        <p:xfrm>
          <a:off x="323528" y="1268760"/>
          <a:ext cx="8568952" cy="509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064"/>
                <a:gridCol w="7992888"/>
              </a:tblGrid>
              <a:tr h="129614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528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Решения санитарно-противоэпидемической комиссии Кабинета Министров Республики Татарстан: </a:t>
                      </a:r>
                    </a:p>
                    <a:p>
                      <a:pPr marL="34528" indent="0" algn="ctr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 13.03.2020 № 19</a:t>
                      </a:r>
                    </a:p>
                    <a:p>
                      <a:pPr marL="34528" indent="0" algn="ctr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 16.03.2020 № 22</a:t>
                      </a:r>
                    </a:p>
                    <a:p>
                      <a:pPr marL="34528" indent="0" algn="ctr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 17.03.2020 № 23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Постановление Кабинета министров Республики Татарстан от 19.03.2020 №208.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Распоряжение Кабинета министров Республики Татарстан от 20.03.2020 № 620-р.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Постановление Главы Азнакаевского  муниципального района от 19.03.2020 № 113 «О дополнительных мерах по снижению рисков завоза и распространения новой коронавирусной инфекции в образовательных организациях Азнакаевского муниципального района».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528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.Протоколы совещаний с руководителями образовательных организаций:</a:t>
                      </a:r>
                    </a:p>
                    <a:p>
                      <a:pPr marL="34528" indent="0" algn="ctr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 13.03.2020 №  17 «О мерах по предупреждению распространения новой коронавирусной инфекции»</a:t>
                      </a:r>
                    </a:p>
                    <a:p>
                      <a:pPr marL="34528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от 23.03.2020  №18 «О порядке организации дистанционного обучения»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9289"/>
          <a:stretch/>
        </p:blipFill>
        <p:spPr bwMode="auto">
          <a:xfrm>
            <a:off x="107504" y="55729"/>
            <a:ext cx="1455771" cy="10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92088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Организация обучения в школах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88640"/>
            <a:ext cx="8677472" cy="4320480"/>
          </a:xfrm>
        </p:spPr>
        <p:txBody>
          <a:bodyPr/>
          <a:lstStyle/>
          <a:p>
            <a:pPr marL="34528" indent="0" algn="ctr">
              <a:buNone/>
            </a:pPr>
            <a:endParaRPr lang="ru-RU" sz="2400" dirty="0" smtClean="0"/>
          </a:p>
          <a:p>
            <a:pPr marL="34528" indent="0" algn="ctr">
              <a:buNone/>
            </a:pPr>
            <a:endParaRPr lang="ru-RU" sz="2400" dirty="0" smtClean="0"/>
          </a:p>
          <a:p>
            <a:pPr marL="34528" indent="0" algn="ctr">
              <a:buNone/>
            </a:pPr>
            <a:endParaRPr lang="ru-RU" sz="2400" dirty="0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9059077"/>
              </p:ext>
            </p:extLst>
          </p:nvPr>
        </p:nvGraphicFramePr>
        <p:xfrm>
          <a:off x="467544" y="1196752"/>
          <a:ext cx="79208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80312" y="124299"/>
            <a:ext cx="1688738" cy="938865"/>
          </a:xfrm>
          <a:prstGeom prst="rect">
            <a:avLst/>
          </a:prstGeom>
        </p:spPr>
      </p:pic>
      <p:pic>
        <p:nvPicPr>
          <p:cNvPr id="7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9289"/>
          <a:stretch/>
        </p:blipFill>
        <p:spPr bwMode="auto">
          <a:xfrm>
            <a:off x="107504" y="55729"/>
            <a:ext cx="1455771" cy="10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6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3274" y="285066"/>
            <a:ext cx="5817037" cy="778098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>
                <a:solidFill>
                  <a:srgbClr val="002060"/>
                </a:solidFill>
              </a:rPr>
              <a:t>МОНИТОРИНГ ПЕРЕХОДА НА ДО </a:t>
            </a:r>
            <a:endParaRPr lang="ru-RU" sz="32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2017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9289"/>
          <a:stretch/>
        </p:blipFill>
        <p:spPr bwMode="auto">
          <a:xfrm>
            <a:off x="107504" y="55729"/>
            <a:ext cx="1455771" cy="10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80312" y="124299"/>
            <a:ext cx="1688738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5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Акты проверки ПАО </a:t>
            </a:r>
            <a:r>
              <a:rPr lang="ru-RU" sz="1800" b="1" dirty="0" err="1" smtClean="0">
                <a:solidFill>
                  <a:srgbClr val="002060"/>
                </a:solidFill>
              </a:rPr>
              <a:t>Таттелеком</a:t>
            </a:r>
            <a:r>
              <a:rPr lang="ru-RU" sz="1800" b="1" dirty="0" smtClean="0">
                <a:solidFill>
                  <a:srgbClr val="002060"/>
                </a:solidFill>
              </a:rPr>
              <a:t> скорости интернет в ОО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72816"/>
            <a:ext cx="3213176" cy="4525963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59"/>
            <a:ext cx="3734105" cy="5278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8" r="19289"/>
          <a:stretch/>
        </p:blipFill>
        <p:spPr bwMode="auto">
          <a:xfrm>
            <a:off x="107504" y="55729"/>
            <a:ext cx="1455771" cy="10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2" y="124299"/>
            <a:ext cx="1688738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74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Информация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о наличии информационной техники учащихся в домашних условиях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к переходу на дистанционное обучение</a:t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270029"/>
              </p:ext>
            </p:extLst>
          </p:nvPr>
        </p:nvGraphicFramePr>
        <p:xfrm>
          <a:off x="107505" y="908720"/>
          <a:ext cx="8784976" cy="59786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7559"/>
                <a:gridCol w="791342"/>
                <a:gridCol w="1317893"/>
                <a:gridCol w="1343765"/>
                <a:gridCol w="1440160"/>
                <a:gridCol w="642885"/>
                <a:gridCol w="870588"/>
                <a:gridCol w="790784"/>
              </a:tblGrid>
              <a:tr h="1141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ОУ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Всего учащихся в школе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Количество учащихся имеющих технические средства с выходом в интернет дома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учащихся не имеющие технические средства с выходом в интернет дома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23.03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учащихся не имеющие технические средства с выходом в интернет дома 26.03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Кол-во семей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Количество учащихся не имеющие технические средства н</a:t>
                      </a: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r>
                        <a:rPr lang="ru-RU" sz="105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28.03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Скорость интернета в школе, Мб/с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 anchor="ctr"/>
                </a:tc>
              </a:tr>
              <a:tr h="1932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549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533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19,73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4,05 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343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474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497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481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38,93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6,14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478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8,83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МБОУ СОШ № 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Гимназия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Актюба № 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460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9,14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Актюба № 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449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Актюба № 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8,02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с.Тумутук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9,08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с.Сарлы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9,08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с.Урманай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9,08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 Урсай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 К.Елга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п. Победа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 Ч.Абдулл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СОШ с. Чалпы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ООШ с. Б. Сухояш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  <a:tr h="193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6698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6265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433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387" marR="4438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6086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74539" y="332656"/>
            <a:ext cx="7704856" cy="648072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Обучение педагогов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520" y="935838"/>
            <a:ext cx="8677472" cy="2016224"/>
          </a:xfrm>
        </p:spPr>
        <p:txBody>
          <a:bodyPr>
            <a:normAutofit fontScale="62500" lnSpcReduction="20000"/>
          </a:bodyPr>
          <a:lstStyle/>
          <a:p>
            <a:pPr indent="34290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Количество педагогов, прошедших обучение по реализации образовательных программ с применением электронного обучения, дистанционных образовательных технологий –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517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чел.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(80%)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ctr">
              <a:buNone/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марта сотрудниками образовательного портала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Учи.ру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было организовано обучение педагогов и руководителей ОО АМР по использованию современных дистанционных технологий в образовательной деятельности – 198 человек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63624"/>
            <a:ext cx="316835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734681"/>
            <a:ext cx="2934270" cy="2934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59" y="2854346"/>
            <a:ext cx="3129960" cy="2347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0803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4164</TotalTime>
  <Words>1033</Words>
  <Application>Microsoft Office PowerPoint</Application>
  <PresentationFormat>Экран (4:3)</PresentationFormat>
  <Paragraphs>296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Образовательное пространство Азнакаевского муниципального района</vt:lpstr>
      <vt:lpstr>Нормативная база</vt:lpstr>
      <vt:lpstr>Нормативная база</vt:lpstr>
      <vt:lpstr>Организация обучения в школах</vt:lpstr>
      <vt:lpstr>МОНИТОРИНГ ПЕРЕХОДА НА ДО </vt:lpstr>
      <vt:lpstr>Акты проверки ПАО Таттелеком скорости интернет в ОО</vt:lpstr>
      <vt:lpstr>Информация  о наличии информационной техники учащихся в домашних условиях к переходу на дистанционное обучение </vt:lpstr>
      <vt:lpstr>Обучение педагогов</vt:lpstr>
      <vt:lpstr>Требования СанПиН</vt:lpstr>
      <vt:lpstr>Презентация PowerPoint</vt:lpstr>
      <vt:lpstr>Основные этапы перехода на дистанционное обучение</vt:lpstr>
      <vt:lpstr>Презентация PowerPoint</vt:lpstr>
      <vt:lpstr>Презентация PowerPoint</vt:lpstr>
      <vt:lpstr>Используемые цифровые образовательные платформы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АРП</dc:title>
  <dc:creator>Пользователь Windows</dc:creator>
  <cp:lastModifiedBy>ЛИЛИЯ</cp:lastModifiedBy>
  <cp:revision>422</cp:revision>
  <cp:lastPrinted>2020-03-26T13:48:54Z</cp:lastPrinted>
  <dcterms:created xsi:type="dcterms:W3CDTF">2015-06-22T10:33:10Z</dcterms:created>
  <dcterms:modified xsi:type="dcterms:W3CDTF">2020-03-30T08:08:22Z</dcterms:modified>
</cp:coreProperties>
</file>